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895" r:id="rId1"/>
    <p:sldMasterId id="2147483911" r:id="rId2"/>
  </p:sldMasterIdLst>
  <p:notesMasterIdLst>
    <p:notesMasterId r:id="rId28"/>
  </p:notesMasterIdLst>
  <p:sldIdLst>
    <p:sldId id="256" r:id="rId3"/>
    <p:sldId id="257" r:id="rId4"/>
    <p:sldId id="614" r:id="rId5"/>
    <p:sldId id="610" r:id="rId6"/>
    <p:sldId id="279" r:id="rId7"/>
    <p:sldId id="609" r:id="rId8"/>
    <p:sldId id="615" r:id="rId9"/>
    <p:sldId id="611" r:id="rId10"/>
    <p:sldId id="612" r:id="rId11"/>
    <p:sldId id="613" r:id="rId12"/>
    <p:sldId id="262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607" r:id="rId24"/>
    <p:sldId id="280" r:id="rId25"/>
    <p:sldId id="618" r:id="rId26"/>
    <p:sldId id="26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FF"/>
    <a:srgbClr val="0432FF"/>
    <a:srgbClr val="002164"/>
    <a:srgbClr val="284B87"/>
    <a:srgbClr val="FF93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77"/>
    <p:restoredTop sz="86000" autoAdjust="0"/>
  </p:normalViewPr>
  <p:slideViewPr>
    <p:cSldViewPr snapToGrid="0" snapToObjects="1">
      <p:cViewPr varScale="1">
        <p:scale>
          <a:sx n="96" d="100"/>
          <a:sy n="96" d="100"/>
        </p:scale>
        <p:origin x="656" y="1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84"/>
    </p:cViewPr>
  </p:sorterViewPr>
  <p:notesViewPr>
    <p:cSldViewPr snapToGrid="0" snapToObjects="1">
      <p:cViewPr varScale="1">
        <p:scale>
          <a:sx n="84" d="100"/>
          <a:sy n="84" d="100"/>
        </p:scale>
        <p:origin x="26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D59C3-BCF5-BC45-87ED-AF8758B445C8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2884E-AB51-CE46-B606-030E2D62B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9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884E-AB51-CE46-B606-030E2D62BAA2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28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884E-AB51-CE46-B606-030E2D62BA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12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0354A-D575-4646-8EC6-55EDC0DCEC26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82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884E-AB51-CE46-B606-030E2D62BA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45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A2884E-AB51-CE46-B606-030E2D62BA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8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BE2278-9968-3F4B-AF38-20AD607787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F0EC3-F105-AB4A-85EE-A27F4BFCB1CA}" type="slidenum">
              <a:rPr lang="zh-CN" altLang="en-US"/>
              <a:pPr/>
              <a:t>23</a:t>
            </a:fld>
            <a:endParaRPr lang="en-US" altLang="zh-CN"/>
          </a:p>
        </p:txBody>
      </p:sp>
      <p:sp>
        <p:nvSpPr>
          <p:cNvPr id="340994" name="Rectangle 2">
            <a:extLst>
              <a:ext uri="{FF2B5EF4-FFF2-40B4-BE49-F238E27FC236}">
                <a16:creationId xmlns:a16="http://schemas.microsoft.com/office/drawing/2014/main" id="{4C95496E-DFC9-7D43-B39B-C596A3D1AC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>
            <a:extLst>
              <a:ext uri="{FF2B5EF4-FFF2-40B4-BE49-F238E27FC236}">
                <a16:creationId xmlns:a16="http://schemas.microsoft.com/office/drawing/2014/main" id="{DB13EA4E-97CA-724E-992D-4976F30BA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438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DCF7E-FB46-3B48-B977-64FFA50F7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474168-492A-8C45-A7AE-721DFF49F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FD6F69-1A67-374A-B49A-C20D80692088}"/>
              </a:ext>
            </a:extLst>
          </p:cNvPr>
          <p:cNvSpPr/>
          <p:nvPr userDrawn="1"/>
        </p:nvSpPr>
        <p:spPr>
          <a:xfrm>
            <a:off x="-7882" y="0"/>
            <a:ext cx="12199882" cy="1797804"/>
          </a:xfrm>
          <a:prstGeom prst="rect">
            <a:avLst/>
          </a:prstGeom>
          <a:solidFill>
            <a:srgbClr val="002060">
              <a:alpha val="7059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70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33EB6-81CC-0F4B-B6B9-719D277A4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C89C8-F198-704C-9C87-3C64FBB71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B2A61-B83E-6E41-918C-53242064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4C05-CC1E-984E-9930-1DFA8CFF9417}" type="datetime3">
              <a:rPr lang="en-US" smtClean="0"/>
              <a:t>30 October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5303-AE18-8D45-B279-836E3386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CABEA-224B-EF4C-A3FD-998E916F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645E72-AA4B-A447-996D-AE31D2A93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5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999B44-FF35-0E4B-8943-9706120AA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3A414-E73A-2B45-AEF6-3D9856E16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D9A0C-1C2C-7444-A55C-3953C420C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B14D-F989-2A4E-B0AF-6542590B9072}" type="datetime3">
              <a:rPr lang="en-US" smtClean="0"/>
              <a:t>30 October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875FF-65D2-F24C-A4D0-830418E57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24567-15FA-C64F-8B2F-CD4E1CC5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05F4D0-A29A-1547-875B-A1F6956CCC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84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733" y="1052876"/>
            <a:ext cx="11123271" cy="5107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039790" y="35859"/>
            <a:ext cx="10163502" cy="658368"/>
          </a:xfrm>
          <a:noFill/>
        </p:spPr>
        <p:txBody>
          <a:bodyPr>
            <a:normAutofit/>
          </a:bodyPr>
          <a:lstStyle>
            <a:lvl1pPr>
              <a:defRPr sz="3200" b="1" i="0" baseline="0">
                <a:solidFill>
                  <a:srgbClr val="284B8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7882" y="6493790"/>
            <a:ext cx="1361087" cy="364210"/>
          </a:xfrm>
        </p:spPr>
        <p:txBody>
          <a:bodyPr anchor="t" anchorCtr="1"/>
          <a:lstStyle/>
          <a:p>
            <a:fld id="{D5E69BD8-3648-7945-9770-FB2E6BE08269}" type="datetime3">
              <a:rPr lang="en-US" smtClean="0"/>
              <a:t>30 October 2022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44ED4F-CE30-3247-9CBF-113FA67421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57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61F76-998F-3A47-8839-D7A4C0735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94EA5-BBEA-7345-AFAA-5F19855C7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B30F3-764B-7443-BD9E-B13FD882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88714-FB61-D840-9B99-BCE407A69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A35A3-7B56-AE4B-8F7B-B5F36E42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05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4D6AD-0526-134D-9EA2-50048B4FD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FC9A6-4051-F849-9AA5-08462F4F5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34FE6-C6E0-0A45-A74C-352977AE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89703-58D0-014B-8F09-94313E13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7AA52-4BF2-EC48-A81F-E4F1DFBBD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41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D30EF-F4E4-AF47-A2DA-BF81F7037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C8683-5642-D94C-BB37-44368DCB3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AFC18-B983-FE45-A6EC-0D2377F4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8D5FD-6B4F-7E44-9287-3D7AC852B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2A450-0012-624E-B022-F917D0E6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24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CBFB-F96E-CF42-BBB3-953AF76FE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2C055-8EE3-6F46-B904-0DF57BDF8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CF5B9-AACA-4B43-B486-7C33DE64B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E778D-66F2-0243-B1BA-3C917955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6CC27-565D-FC43-BB5F-864A7476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B8496-1DC2-4F4E-AE7C-A5345D5F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50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06535-315F-FC41-A28C-17CB60095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06DA7-B146-FD4C-8BA0-F018C5409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BD45D-C52A-F54D-9581-2129FD65E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F55095-DC27-B647-B63C-D95583BA4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AEFF56-FF96-B74A-A763-5A4011B8F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069D8A-E1DF-3D42-9004-32E145C83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2D6BA3-CC24-BF44-A911-B319E2EA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15E851-7F1B-4846-BD4F-46B4CC66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68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CEC7E-F766-F446-AFB1-62E34ECBD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80A70E-217F-8C41-A949-294713730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A5E3D6-B075-A942-AEBD-47144F20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F8348-CCC6-C64B-952D-F8649A412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11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585D2-C33A-6A44-961D-104A4E13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A5083-F53C-3F42-ABA2-7E9D3CB61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F506F-F962-8546-BAAF-3A2FE791E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9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B5109-E9F6-4E40-B084-F201F2994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FE277-EE8D-BF4A-B42C-BB51A8F44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12BB98-7AA1-F741-BE25-F764E1AF0E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947405"/>
      </p:ext>
    </p:extLst>
  </p:cSld>
  <p:clrMapOvr>
    <a:masterClrMapping/>
  </p:clrMapOvr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4D0E0-E580-7049-B728-F6A763DDE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37528-0045-1745-9E4B-97B864C35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E29AA-6E0A-8444-A5D4-8BF8C9469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74235-7FB5-A44E-9FBD-8AD1AB46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46BB6-C20C-FD4C-8F64-A31FD95A8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94997-51BB-E043-B98E-394018CB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76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B65CC-99D8-314D-9796-59EB98C7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8ABC01-8AE4-774B-A250-788334FEA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FC2AA4-8377-CE43-AEE0-915C14728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7CCFA-1952-BA40-A391-5BF1380A4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ABB9B-43A5-C74C-B179-0DC88269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32883-2B0E-EA40-BC87-FF02D9E0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55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E9C9A-C072-9244-8063-67F995C10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3F80F-6E6B-C844-AC08-E8A63FBBD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9159D-54B5-8643-A316-840B1A50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06279-899B-9440-BDC9-7209B62B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98444-BD70-8B44-BC6F-A76E3DBF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52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23CE5-FC35-3A48-90FE-7B1950F301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CE72A-8D9B-1A47-9F5A-203018B15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A576-B8C6-C243-9AE0-F9C86654A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6FDE8-1F7B-A748-BD46-0942972E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5302B-BA6C-3A4C-8A1B-9979555F3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4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1B0A-D44D-F041-8759-BD9FB3F27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3CA5B-A313-7A48-B2D4-A898C08B8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02AAEA-6AC9-8B4D-952B-6CB4B38F87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3F9BB-64A1-B44C-BA9D-BF06D679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37D79-DA95-AA4F-8A76-A169FDD75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B57D7B-8BF6-4F40-8B3F-CDD981926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32008-1E24-314E-AEAC-F8FE2CB2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4AB0-2FEC-7F4A-A9C7-810BDEE4ECD3}" type="datetime3">
              <a:rPr lang="en-US" smtClean="0"/>
              <a:t>30 October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0B1D1-700D-E440-B572-538AC894F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71A78-9121-894B-9D87-EEB3E127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2AD2BE-CA22-094C-B89F-099620C5AD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15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0FDB-251D-004D-8388-866AD88E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39EC1-A882-2343-8A47-EE1308722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96AE0-7D57-CE45-B1D6-0DB8D9AED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5FCEF3-C377-4747-9A6B-46EB66042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26FCC-2243-5D46-ABCD-90D306CCF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44F206-8872-3E44-91AF-3FA076484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AD48-39CC-574F-A277-7DDF4D97C115}" type="datetime3">
              <a:rPr lang="en-US" smtClean="0"/>
              <a:t>30 October 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73977E-BAA8-F147-84ED-8398131EE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21DDB2-65E3-8B45-B61B-42135607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91ABEE-E5B8-964E-8319-4C8E47AE66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6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2464F-510B-5A49-98C0-C1C17CAFA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9FD8F1-EB3D-4146-ABE4-9079F9EE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53E-52F8-5243-9430-148D4C4741B0}" type="datetime3">
              <a:rPr lang="en-US" smtClean="0"/>
              <a:t>30 October 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C0931E-1E38-7045-AA15-49AB639B5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DCC1D-67BB-BF48-883E-568F0394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039291-882B-C849-B096-214D2ACCF4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03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C31703-7FA5-AB41-AFA8-B2760BAD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11A0-C4D5-0A41-96FB-B1A622FC2FA8}" type="datetime3">
              <a:rPr lang="en-US" smtClean="0"/>
              <a:t>30 October 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6272D-9306-D842-8EC7-DECAEE79E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02725-A816-B74B-BAE0-2600DD156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3A7E81-E318-2545-8950-EA5C8E37DE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1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68514-0189-0743-877F-43AFAD984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BF8F-83D1-E64F-B329-9FB176711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ACD41-1F0D-E64E-B5C4-B1AF3AB9C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79D59-6706-694E-8A04-1B4D3A6B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AB8D-1F8B-5C46-AE68-5364F04CE7C8}" type="datetime3">
              <a:rPr lang="en-US" smtClean="0"/>
              <a:t>30 October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232D3-A804-A34B-9147-573DCD3C0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4FEDF-16DA-9647-B8E5-2EB02E26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470810-117D-BF41-A46A-9683A017F5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3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20D7-D7FE-FE4A-86A2-86DCC0AA5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F8719B-4970-334D-AADC-CC92FF499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CEC96-06EF-F24B-944F-ED8EAFB92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729D6-C012-E143-9A86-3B23778F5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262-A375-6944-A3A6-738BB5912950}" type="datetime3">
              <a:rPr lang="en-US" smtClean="0"/>
              <a:t>30 October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B0607-A82E-6F4F-8C26-03747E4D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2F9A7-E7DF-ED48-ABA1-AE7781CC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277200-64F0-484D-B9A1-ECE5022E9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15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E4F57-5AAF-F44E-BD4A-1298EC458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FC798-413A-5046-9B26-233F65EED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E81C8-AA3C-414E-AE68-654F4C371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6F739-D444-2D49-8365-D011425B6819}" type="datetime3">
              <a:rPr lang="en-US" smtClean="0"/>
              <a:t>30 October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A482-8990-5C46-A57E-B4E36D3D9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EFA47-0688-4C4E-B796-AE6B98D83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2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AE4C88-D90E-1F4A-ABAD-9B437180F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4EC31-279B-5646-8CF4-28867CA58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CA904-F81D-0C43-B16E-9B8EC71A9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38F03-5D0E-3C44-8AD2-4168C9B0FBB1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4C51A-00F6-874F-87F5-CD40AEA51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AB16D-AD37-5B49-8178-45F110403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660323-BC5E-FA41-BBA5-B7EB430644E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2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notesSlide" Target="../notesSlides/notesSlide3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349" y="420685"/>
            <a:ext cx="10529937" cy="1261158"/>
          </a:xfrm>
        </p:spPr>
        <p:txBody>
          <a:bodyPr>
            <a:normAutofit/>
          </a:bodyPr>
          <a:lstStyle/>
          <a:p>
            <a:r>
              <a:rPr lang="en-CA" altLang="en-US" sz="7200" dirty="0"/>
              <a:t>Topological Sort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6239" y="4892771"/>
            <a:ext cx="5677546" cy="628999"/>
          </a:xfrm>
        </p:spPr>
        <p:txBody>
          <a:bodyPr>
            <a:noAutofit/>
          </a:bodyPr>
          <a:lstStyle/>
          <a:p>
            <a:r>
              <a:rPr lang="en-US" sz="3500" dirty="0"/>
              <a:t>Sajedul Talukder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06FC3C-963C-D144-AC08-B60F95F35F7A}"/>
              </a:ext>
            </a:extLst>
          </p:cNvPr>
          <p:cNvSpPr txBox="1">
            <a:spLocks/>
          </p:cNvSpPr>
          <p:nvPr/>
        </p:nvSpPr>
        <p:spPr>
          <a:xfrm>
            <a:off x="1566862" y="4200042"/>
            <a:ext cx="9144000" cy="4026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Lecture note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7355365-4014-1943-73FB-E41AD5CAE7AC}"/>
              </a:ext>
            </a:extLst>
          </p:cNvPr>
          <p:cNvSpPr txBox="1">
            <a:spLocks/>
          </p:cNvSpPr>
          <p:nvPr/>
        </p:nvSpPr>
        <p:spPr>
          <a:xfrm>
            <a:off x="1550150" y="2793135"/>
            <a:ext cx="9144000" cy="4026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97C"/>
                </a:solidFill>
              </a:rPr>
              <a:t>CS 330 Intro to the Design and Analysis of Algorithms</a:t>
            </a:r>
          </a:p>
        </p:txBody>
      </p:sp>
    </p:spTree>
    <p:extLst>
      <p:ext uri="{BB962C8B-B14F-4D97-AF65-F5344CB8AC3E}">
        <p14:creationId xmlns:p14="http://schemas.microsoft.com/office/powerpoint/2010/main" val="369323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80"/>
    </mc:Choice>
    <mc:Fallback xmlns="">
      <p:transition spd="slow" advTm="2708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17" y="130259"/>
            <a:ext cx="7499350" cy="7937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Topological Sort Step-by-Step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1024422" y="1601003"/>
            <a:ext cx="6565900" cy="4664075"/>
          </a:xfrm>
        </p:spPr>
        <p:txBody>
          <a:bodyPr/>
          <a:lstStyle/>
          <a:p>
            <a:pPr marL="596900" indent="-514350">
              <a:buFont typeface="Gill Sans MT" panose="020B0502020104020203" pitchFamily="34" charset="0"/>
              <a:buAutoNum type="arabicParenR"/>
            </a:pPr>
            <a:r>
              <a:rPr lang="en-US" altLang="en-US" dirty="0"/>
              <a:t>Do a DFS starting with some node.</a:t>
            </a:r>
          </a:p>
          <a:p>
            <a:pPr marL="596900" indent="-514350">
              <a:buFont typeface="Gill Sans MT" panose="020B0502020104020203" pitchFamily="34" charset="0"/>
              <a:buAutoNum type="arabicParenR"/>
            </a:pPr>
            <a:endParaRPr lang="en-US" altLang="en-US" dirty="0"/>
          </a:p>
          <a:p>
            <a:pPr marL="596900" indent="-514350">
              <a:buFont typeface="Gill Sans MT" panose="020B0502020104020203" pitchFamily="34" charset="0"/>
              <a:buAutoNum type="arabicParenR"/>
            </a:pPr>
            <a:r>
              <a:rPr lang="en-US" altLang="en-US" dirty="0"/>
              <a:t>The “last” node you reach before you are </a:t>
            </a:r>
            <a:r>
              <a:rPr lang="en-US" altLang="en-US" b="1" dirty="0"/>
              <a:t>forced</a:t>
            </a:r>
            <a:r>
              <a:rPr lang="en-US" altLang="en-US" dirty="0"/>
              <a:t> to backtrack.</a:t>
            </a:r>
          </a:p>
          <a:p>
            <a:pPr marL="871538" lvl="1" indent="-514350"/>
            <a:r>
              <a:rPr lang="en-US" altLang="en-US" dirty="0"/>
              <a:t>Goes at the end of the topological sort.</a:t>
            </a:r>
          </a:p>
          <a:p>
            <a:pPr marL="871538" lvl="1" indent="-514350"/>
            <a:endParaRPr lang="en-US" altLang="en-US" dirty="0"/>
          </a:p>
          <a:p>
            <a:pPr marL="596900" indent="-514350">
              <a:buFont typeface="Gill Sans MT" panose="020B0502020104020203" pitchFamily="34" charset="0"/>
              <a:buAutoNum type="arabicParenR"/>
            </a:pPr>
            <a:r>
              <a:rPr lang="en-US" altLang="en-US" dirty="0"/>
              <a:t>Continue with your DFS, placing each “dead end” node into the topological sort in backwards order.</a:t>
            </a:r>
          </a:p>
        </p:txBody>
      </p:sp>
    </p:spTree>
    <p:extLst>
      <p:ext uri="{BB962C8B-B14F-4D97-AF65-F5344CB8AC3E}">
        <p14:creationId xmlns:p14="http://schemas.microsoft.com/office/powerpoint/2010/main" val="1763677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4A0F4F8C-4FEC-3B41-AD2B-2C295710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869"/>
            <a:ext cx="10515600" cy="847658"/>
          </a:xfrm>
        </p:spPr>
        <p:txBody>
          <a:bodyPr/>
          <a:lstStyle/>
          <a:p>
            <a:r>
              <a:rPr lang="en-CA" altLang="en-US" dirty="0"/>
              <a:t>Algorithm for 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A1E07-ED02-9A48-A2BE-122851C87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911662" cy="43513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CA" dirty="0"/>
              <a:t>TOPOLOGICAL-SORT(</a:t>
            </a:r>
            <a:r>
              <a:rPr lang="en-CA" b="1" dirty="0"/>
              <a:t>G</a:t>
            </a:r>
            <a:r>
              <a:rPr lang="en-CA" dirty="0"/>
              <a:t>):</a:t>
            </a:r>
          </a:p>
          <a:p>
            <a:pPr marL="971550" lvl="1" indent="-514350">
              <a:buFont typeface="+mj-lt"/>
              <a:buAutoNum type="arabicParenR"/>
              <a:defRPr/>
            </a:pPr>
            <a:r>
              <a:rPr lang="en-CA" dirty="0"/>
              <a:t>we start from a vertex, and then recursively call DFS for its adjacent vertices</a:t>
            </a:r>
          </a:p>
          <a:p>
            <a:pPr marL="971550" lvl="1" indent="-514350">
              <a:buFont typeface="+mj-lt"/>
              <a:buAutoNum type="arabicParenR"/>
              <a:defRPr/>
            </a:pPr>
            <a:r>
              <a:rPr lang="en-US" dirty="0"/>
              <a:t>push the vertex </a:t>
            </a:r>
            <a:r>
              <a:rPr lang="en-CA" dirty="0"/>
              <a:t>on </a:t>
            </a:r>
            <a:r>
              <a:rPr lang="en-CA" b="1" dirty="0"/>
              <a:t>top </a:t>
            </a:r>
            <a:r>
              <a:rPr lang="en-CA" dirty="0"/>
              <a:t>of the stack</a:t>
            </a:r>
            <a:r>
              <a:rPr lang="en-US" dirty="0"/>
              <a:t> (when all adjacent vertices are on stack)</a:t>
            </a:r>
            <a:endParaRPr lang="en-CA" dirty="0"/>
          </a:p>
          <a:p>
            <a:pPr marL="971550" lvl="1" indent="-514350">
              <a:buFont typeface="+mj-lt"/>
              <a:buAutoNum type="arabicParenR"/>
              <a:defRPr/>
            </a:pPr>
            <a:r>
              <a:rPr lang="en-CA" dirty="0"/>
              <a:t>print the </a:t>
            </a:r>
            <a:r>
              <a:rPr lang="en-US" dirty="0"/>
              <a:t>contents of the stack </a:t>
            </a:r>
            <a:r>
              <a:rPr lang="en-CA" dirty="0"/>
              <a:t>from top to bottom</a:t>
            </a:r>
          </a:p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8637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3714397-8264-0648-B133-3F3BCCD7E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Topological sort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61A7A13-4F9C-8B49-907C-5CA764FDC1D3}"/>
              </a:ext>
            </a:extLst>
          </p:cNvPr>
          <p:cNvSpPr/>
          <p:nvPr/>
        </p:nvSpPr>
        <p:spPr>
          <a:xfrm>
            <a:off x="2809852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D29509C-59DA-1C43-A230-4279F6899EC8}"/>
              </a:ext>
            </a:extLst>
          </p:cNvPr>
          <p:cNvSpPr/>
          <p:nvPr/>
        </p:nvSpPr>
        <p:spPr>
          <a:xfrm>
            <a:off x="3595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C1FEA8E-BA5C-0F42-9FE5-77A519C4FC7D}"/>
              </a:ext>
            </a:extLst>
          </p:cNvPr>
          <p:cNvSpPr/>
          <p:nvPr/>
        </p:nvSpPr>
        <p:spPr>
          <a:xfrm>
            <a:off x="4452926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FF1B401-BB8A-8341-A1D4-54A16E21A963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F0FE9D5-D876-764B-86FF-05BED2E42690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DF11C35-2A02-214A-B386-C8B6FDFA322D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f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63885D5-2E61-1942-AB17-905B3EE33956}"/>
              </a:ext>
            </a:extLst>
          </p:cNvPr>
          <p:cNvCxnSpPr>
            <a:stCxn id="0" idx="3"/>
            <a:endCxn id="4" idx="7"/>
          </p:cNvCxnSpPr>
          <p:nvPr/>
        </p:nvCxnSpPr>
        <p:spPr>
          <a:xfrm rot="5400000">
            <a:off x="3246438" y="3130551"/>
            <a:ext cx="484188" cy="38258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29614FE-9AF3-AB41-8C7A-527E811507D4}"/>
              </a:ext>
            </a:extLst>
          </p:cNvPr>
          <p:cNvCxnSpPr>
            <a:stCxn id="5" idx="5"/>
            <a:endCxn id="7" idx="1"/>
          </p:cNvCxnSpPr>
          <p:nvPr/>
        </p:nvCxnSpPr>
        <p:spPr>
          <a:xfrm rot="16200000" flipH="1">
            <a:off x="4067969" y="3094832"/>
            <a:ext cx="484188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2E4E00E-DC05-0A45-8B07-6CA8A2A90583}"/>
              </a:ext>
            </a:extLst>
          </p:cNvPr>
          <p:cNvCxnSpPr>
            <a:stCxn id="0" idx="2"/>
            <a:endCxn id="9" idx="6"/>
          </p:cNvCxnSpPr>
          <p:nvPr/>
        </p:nvCxnSpPr>
        <p:spPr>
          <a:xfrm rot="10800000">
            <a:off x="4238625" y="4572000"/>
            <a:ext cx="928688" cy="158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393221F-85A2-B942-A1BA-CCD74CFDC902}"/>
              </a:ext>
            </a:extLst>
          </p:cNvPr>
          <p:cNvCxnSpPr>
            <a:stCxn id="7" idx="5"/>
            <a:endCxn id="8" idx="0"/>
          </p:cNvCxnSpPr>
          <p:nvPr/>
        </p:nvCxnSpPr>
        <p:spPr>
          <a:xfrm rot="16200000" flipH="1">
            <a:off x="4950620" y="3855245"/>
            <a:ext cx="492125" cy="51276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D264FE7-A3AA-5E46-B6C9-C6C30991C8D8}"/>
              </a:ext>
            </a:extLst>
          </p:cNvPr>
          <p:cNvCxnSpPr>
            <a:stCxn id="4" idx="5"/>
            <a:endCxn id="9" idx="1"/>
          </p:cNvCxnSpPr>
          <p:nvPr/>
        </p:nvCxnSpPr>
        <p:spPr>
          <a:xfrm rot="16200000" flipH="1">
            <a:off x="3246439" y="3916364"/>
            <a:ext cx="555625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22BA09F-6E55-C347-87F2-C4F2E3A09BAB}"/>
              </a:ext>
            </a:extLst>
          </p:cNvPr>
          <p:cNvCxnSpPr>
            <a:stCxn id="0" idx="3"/>
            <a:endCxn id="9" idx="7"/>
          </p:cNvCxnSpPr>
          <p:nvPr/>
        </p:nvCxnSpPr>
        <p:spPr>
          <a:xfrm rot="5400000">
            <a:off x="4067970" y="3952083"/>
            <a:ext cx="555625" cy="38258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6131DB-1A20-E247-A2AB-960C390DC1FB}"/>
              </a:ext>
            </a:extLst>
          </p:cNvPr>
          <p:cNvCxnSpPr>
            <a:stCxn id="9" idx="5"/>
            <a:endCxn id="10" idx="1"/>
          </p:cNvCxnSpPr>
          <p:nvPr/>
        </p:nvCxnSpPr>
        <p:spPr>
          <a:xfrm rot="16200000" flipH="1">
            <a:off x="4067970" y="4809332"/>
            <a:ext cx="627062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4A07A7D-071C-FE46-BA27-C2DB8B9D77DA}"/>
              </a:ext>
            </a:extLst>
          </p:cNvPr>
          <p:cNvCxnSpPr>
            <a:stCxn id="8" idx="4"/>
            <a:endCxn id="10" idx="7"/>
          </p:cNvCxnSpPr>
          <p:nvPr/>
        </p:nvCxnSpPr>
        <p:spPr>
          <a:xfrm rot="5400000">
            <a:off x="4950620" y="4847432"/>
            <a:ext cx="563562" cy="4413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024DF48-CB32-634F-8B42-236C482A2EE4}"/>
              </a:ext>
            </a:extLst>
          </p:cNvPr>
          <p:cNvSpPr txBox="1"/>
          <p:nvPr/>
        </p:nvSpPr>
        <p:spPr>
          <a:xfrm>
            <a:off x="6953251" y="2428876"/>
            <a:ext cx="3286125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Let’s say we start the DFS from the vertex </a:t>
            </a:r>
            <a:r>
              <a:rPr lang="en-CA" sz="2000" b="1" dirty="0"/>
              <a:t>c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AC2101F-2284-E34A-8001-C3F4CA011C39}"/>
              </a:ext>
            </a:extLst>
          </p:cNvPr>
          <p:cNvSpPr/>
          <p:nvPr/>
        </p:nvSpPr>
        <p:spPr>
          <a:xfrm>
            <a:off x="4452926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c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75BF792-0698-6746-8E0B-6C6FF2B7DA16}"/>
              </a:ext>
            </a:extLst>
          </p:cNvPr>
          <p:cNvSpPr txBox="1"/>
          <p:nvPr/>
        </p:nvSpPr>
        <p:spPr>
          <a:xfrm>
            <a:off x="6953251" y="3214688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en-CA" sz="2000" b="1" dirty="0"/>
              <a:t>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14F1E31-D336-5E4C-AAA2-040A863AF581}"/>
              </a:ext>
            </a:extLst>
          </p:cNvPr>
          <p:cNvSpPr txBox="1"/>
          <p:nvPr/>
        </p:nvSpPr>
        <p:spPr>
          <a:xfrm>
            <a:off x="6524625" y="1357313"/>
            <a:ext cx="4000500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CA" sz="2400" dirty="0"/>
              <a:t>Call DFS(</a:t>
            </a:r>
            <a:r>
              <a:rPr lang="en-CA" sz="2400" b="1" dirty="0"/>
              <a:t>G</a:t>
            </a:r>
            <a:r>
              <a:rPr lang="en-CA" sz="2400" dirty="0"/>
              <a:t>) to compute the</a:t>
            </a:r>
            <a:r>
              <a:rPr lang="sk-SK" sz="2400" dirty="0"/>
              <a:t> </a:t>
            </a:r>
            <a:r>
              <a:rPr lang="en-CA" sz="2400" dirty="0"/>
              <a:t>topological sort</a:t>
            </a:r>
          </a:p>
        </p:txBody>
      </p:sp>
    </p:spTree>
    <p:extLst>
      <p:ext uri="{BB962C8B-B14F-4D97-AF65-F5344CB8AC3E}">
        <p14:creationId xmlns:p14="http://schemas.microsoft.com/office/powerpoint/2010/main" val="157733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7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B3BB9448-0FDC-304C-A0D5-DE371FC02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Topological sort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3D2BA9E-A86D-9F43-9501-15A2C15B910B}"/>
              </a:ext>
            </a:extLst>
          </p:cNvPr>
          <p:cNvSpPr/>
          <p:nvPr/>
        </p:nvSpPr>
        <p:spPr>
          <a:xfrm>
            <a:off x="2809852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EEC1FC4-56F1-1242-B96D-850DBC83FFD2}"/>
              </a:ext>
            </a:extLst>
          </p:cNvPr>
          <p:cNvSpPr/>
          <p:nvPr/>
        </p:nvSpPr>
        <p:spPr>
          <a:xfrm>
            <a:off x="3595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BF43737-64E4-EB47-B599-C90DC1C8D568}"/>
              </a:ext>
            </a:extLst>
          </p:cNvPr>
          <p:cNvSpPr/>
          <p:nvPr/>
        </p:nvSpPr>
        <p:spPr>
          <a:xfrm>
            <a:off x="4452926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789FEE5-5C6E-7043-9D9A-2CD8230A3821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8B990F-73F7-8B47-A3C0-927F18C737A0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570B534-A354-2C42-A03D-CFB82D024D06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f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9359FD2-F5C1-9F45-902A-1AF478C563B5}"/>
              </a:ext>
            </a:extLst>
          </p:cNvPr>
          <p:cNvCxnSpPr>
            <a:stCxn id="0" idx="3"/>
            <a:endCxn id="4" idx="7"/>
          </p:cNvCxnSpPr>
          <p:nvPr/>
        </p:nvCxnSpPr>
        <p:spPr>
          <a:xfrm rot="5400000">
            <a:off x="3246438" y="3130551"/>
            <a:ext cx="484188" cy="38258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F4E604F-2C52-C04F-B707-C849A6F823D2}"/>
              </a:ext>
            </a:extLst>
          </p:cNvPr>
          <p:cNvCxnSpPr>
            <a:stCxn id="5" idx="5"/>
            <a:endCxn id="7" idx="1"/>
          </p:cNvCxnSpPr>
          <p:nvPr/>
        </p:nvCxnSpPr>
        <p:spPr>
          <a:xfrm rot="16200000" flipH="1">
            <a:off x="4067969" y="3094832"/>
            <a:ext cx="484188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E90E40D-69B2-5745-82E3-4F8A2AABD75C}"/>
              </a:ext>
            </a:extLst>
          </p:cNvPr>
          <p:cNvCxnSpPr>
            <a:stCxn id="0" idx="2"/>
            <a:endCxn id="9" idx="6"/>
          </p:cNvCxnSpPr>
          <p:nvPr/>
        </p:nvCxnSpPr>
        <p:spPr>
          <a:xfrm rot="10800000">
            <a:off x="4238625" y="4572000"/>
            <a:ext cx="928688" cy="158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3C15609-95CE-2442-89F4-5FC4BA157840}"/>
              </a:ext>
            </a:extLst>
          </p:cNvPr>
          <p:cNvCxnSpPr>
            <a:stCxn id="4" idx="5"/>
            <a:endCxn id="9" idx="1"/>
          </p:cNvCxnSpPr>
          <p:nvPr/>
        </p:nvCxnSpPr>
        <p:spPr>
          <a:xfrm rot="16200000" flipH="1">
            <a:off x="3246439" y="3916364"/>
            <a:ext cx="555625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928CA69-DD3A-4D43-BFC0-DB39687AB14F}"/>
              </a:ext>
            </a:extLst>
          </p:cNvPr>
          <p:cNvCxnSpPr>
            <a:stCxn id="0" idx="3"/>
            <a:endCxn id="9" idx="7"/>
          </p:cNvCxnSpPr>
          <p:nvPr/>
        </p:nvCxnSpPr>
        <p:spPr>
          <a:xfrm rot="5400000">
            <a:off x="4067970" y="3952083"/>
            <a:ext cx="555625" cy="382587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9F4DB0E-AD37-E14A-8387-90D34519BD96}"/>
              </a:ext>
            </a:extLst>
          </p:cNvPr>
          <p:cNvCxnSpPr>
            <a:stCxn id="9" idx="5"/>
            <a:endCxn id="10" idx="1"/>
          </p:cNvCxnSpPr>
          <p:nvPr/>
        </p:nvCxnSpPr>
        <p:spPr>
          <a:xfrm rot="16200000" flipH="1">
            <a:off x="4067970" y="4809332"/>
            <a:ext cx="627062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30E8513-D625-CF41-A543-ED3F891C685C}"/>
              </a:ext>
            </a:extLst>
          </p:cNvPr>
          <p:cNvSpPr txBox="1"/>
          <p:nvPr/>
        </p:nvSpPr>
        <p:spPr>
          <a:xfrm>
            <a:off x="6953251" y="2428876"/>
            <a:ext cx="3286125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Let’s say we start the DFS from the vertex </a:t>
            </a:r>
            <a:r>
              <a:rPr lang="en-CA" sz="2000" b="1" dirty="0"/>
              <a:t>c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506FC5A-F0AB-5145-B642-96759BB22ABC}"/>
              </a:ext>
            </a:extLst>
          </p:cNvPr>
          <p:cNvSpPr/>
          <p:nvPr/>
        </p:nvSpPr>
        <p:spPr>
          <a:xfrm>
            <a:off x="4452926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9240E2-07F5-FD48-86DD-A7EDBFFF8541}"/>
              </a:ext>
            </a:extLst>
          </p:cNvPr>
          <p:cNvSpPr txBox="1"/>
          <p:nvPr/>
        </p:nvSpPr>
        <p:spPr>
          <a:xfrm>
            <a:off x="6953251" y="3214688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en-CA" sz="2000" b="1" dirty="0"/>
              <a:t>d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792DE5F-21F5-7141-9A6D-F85B78310E5D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7C5922-BFDF-2C41-8E95-47D1C4650738}"/>
              </a:ext>
            </a:extLst>
          </p:cNvPr>
          <p:cNvSpPr txBox="1"/>
          <p:nvPr/>
        </p:nvSpPr>
        <p:spPr>
          <a:xfrm>
            <a:off x="6524625" y="1357313"/>
            <a:ext cx="4000500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CA" sz="2400" dirty="0"/>
              <a:t>Call DFS(</a:t>
            </a:r>
            <a:r>
              <a:rPr lang="en-CA" sz="2400" b="1" dirty="0"/>
              <a:t>G</a:t>
            </a:r>
            <a:r>
              <a:rPr lang="en-CA" sz="2400" dirty="0"/>
              <a:t>) to compute the</a:t>
            </a:r>
            <a:r>
              <a:rPr lang="sk-SK" sz="2400" dirty="0"/>
              <a:t> </a:t>
            </a:r>
            <a:r>
              <a:rPr lang="en-CA" sz="2400" dirty="0"/>
              <a:t>topological sort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F389F3E-8501-DF43-8E7B-D1C29C6D1F71}"/>
              </a:ext>
            </a:extLst>
          </p:cNvPr>
          <p:cNvCxnSpPr/>
          <p:nvPr/>
        </p:nvCxnSpPr>
        <p:spPr>
          <a:xfrm rot="16200000" flipH="1">
            <a:off x="4950620" y="3855245"/>
            <a:ext cx="492125" cy="51276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77C30C3-B363-4941-AD9C-4FB328E0AA5A}"/>
              </a:ext>
            </a:extLst>
          </p:cNvPr>
          <p:cNvCxnSpPr/>
          <p:nvPr/>
        </p:nvCxnSpPr>
        <p:spPr>
          <a:xfrm rot="5400000">
            <a:off x="4950620" y="4847432"/>
            <a:ext cx="563562" cy="4413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27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FB9C7586-84F0-9747-9E1F-E991C059A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Topological sort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A011B2F-2F72-3F48-AEE6-CB819FF5824B}"/>
              </a:ext>
            </a:extLst>
          </p:cNvPr>
          <p:cNvSpPr/>
          <p:nvPr/>
        </p:nvSpPr>
        <p:spPr>
          <a:xfrm>
            <a:off x="2809852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3765214-ECA7-0B45-ADEA-72FE217AB788}"/>
              </a:ext>
            </a:extLst>
          </p:cNvPr>
          <p:cNvSpPr/>
          <p:nvPr/>
        </p:nvSpPr>
        <p:spPr>
          <a:xfrm>
            <a:off x="3595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B18A515-5B07-0C4B-AD0A-50D9D3247B85}"/>
              </a:ext>
            </a:extLst>
          </p:cNvPr>
          <p:cNvSpPr/>
          <p:nvPr/>
        </p:nvSpPr>
        <p:spPr>
          <a:xfrm>
            <a:off x="4452926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BBEECD0-6209-DC4E-9A43-089FAAFF4D5A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E4D0421-0329-7548-AABB-C8548161A881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27D932A-49AA-0B42-8C84-02FA2D4ED148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f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7F5EE0A-A803-9A41-B3D0-71E09F6A2184}"/>
              </a:ext>
            </a:extLst>
          </p:cNvPr>
          <p:cNvCxnSpPr>
            <a:stCxn id="0" idx="3"/>
            <a:endCxn id="4" idx="7"/>
          </p:cNvCxnSpPr>
          <p:nvPr/>
        </p:nvCxnSpPr>
        <p:spPr>
          <a:xfrm rot="5400000">
            <a:off x="3246438" y="3130551"/>
            <a:ext cx="484188" cy="38258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9851B3-90A8-7248-A45A-2DE94B3B5AC0}"/>
              </a:ext>
            </a:extLst>
          </p:cNvPr>
          <p:cNvCxnSpPr>
            <a:stCxn id="5" idx="5"/>
            <a:endCxn id="7" idx="1"/>
          </p:cNvCxnSpPr>
          <p:nvPr/>
        </p:nvCxnSpPr>
        <p:spPr>
          <a:xfrm rot="16200000" flipH="1">
            <a:off x="4067969" y="3094832"/>
            <a:ext cx="484188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6F48BC-C00A-EE40-9B79-CBA7408F6949}"/>
              </a:ext>
            </a:extLst>
          </p:cNvPr>
          <p:cNvCxnSpPr>
            <a:stCxn id="0" idx="2"/>
            <a:endCxn id="9" idx="6"/>
          </p:cNvCxnSpPr>
          <p:nvPr/>
        </p:nvCxnSpPr>
        <p:spPr>
          <a:xfrm rot="10800000">
            <a:off x="4238625" y="4572000"/>
            <a:ext cx="928688" cy="158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CF5A250-FDC5-0C48-BCB7-13458E302E8A}"/>
              </a:ext>
            </a:extLst>
          </p:cNvPr>
          <p:cNvCxnSpPr>
            <a:stCxn id="7" idx="5"/>
            <a:endCxn id="8" idx="0"/>
          </p:cNvCxnSpPr>
          <p:nvPr/>
        </p:nvCxnSpPr>
        <p:spPr>
          <a:xfrm rot="16200000" flipH="1">
            <a:off x="4950620" y="3855245"/>
            <a:ext cx="492125" cy="51276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EC572DA-84EF-B04A-83E0-52E9189CC8CE}"/>
              </a:ext>
            </a:extLst>
          </p:cNvPr>
          <p:cNvCxnSpPr>
            <a:stCxn id="4" idx="5"/>
            <a:endCxn id="9" idx="1"/>
          </p:cNvCxnSpPr>
          <p:nvPr/>
        </p:nvCxnSpPr>
        <p:spPr>
          <a:xfrm rot="16200000" flipH="1">
            <a:off x="3246439" y="3916364"/>
            <a:ext cx="555625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7486DE-32E1-AD41-9D86-4E4CA464B31B}"/>
              </a:ext>
            </a:extLst>
          </p:cNvPr>
          <p:cNvCxnSpPr>
            <a:stCxn id="0" idx="3"/>
            <a:endCxn id="9" idx="7"/>
          </p:cNvCxnSpPr>
          <p:nvPr/>
        </p:nvCxnSpPr>
        <p:spPr>
          <a:xfrm rot="5400000">
            <a:off x="4067970" y="3952083"/>
            <a:ext cx="555625" cy="382587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BE99683-6148-144D-98EB-BC0E953E580B}"/>
              </a:ext>
            </a:extLst>
          </p:cNvPr>
          <p:cNvCxnSpPr>
            <a:stCxn id="9" idx="5"/>
            <a:endCxn id="10" idx="1"/>
          </p:cNvCxnSpPr>
          <p:nvPr/>
        </p:nvCxnSpPr>
        <p:spPr>
          <a:xfrm rot="16200000" flipH="1">
            <a:off x="4067970" y="4809332"/>
            <a:ext cx="627062" cy="454025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686BA0E-7BE8-1C44-9759-37BFA327CD1B}"/>
              </a:ext>
            </a:extLst>
          </p:cNvPr>
          <p:cNvCxnSpPr>
            <a:stCxn id="8" idx="4"/>
            <a:endCxn id="10" idx="7"/>
          </p:cNvCxnSpPr>
          <p:nvPr/>
        </p:nvCxnSpPr>
        <p:spPr>
          <a:xfrm rot="5400000">
            <a:off x="4950620" y="4847432"/>
            <a:ext cx="563562" cy="4413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1DFF1F2-0445-F44B-86A5-B9EE15EF8962}"/>
              </a:ext>
            </a:extLst>
          </p:cNvPr>
          <p:cNvSpPr txBox="1"/>
          <p:nvPr/>
        </p:nvSpPr>
        <p:spPr>
          <a:xfrm>
            <a:off x="6524625" y="1357313"/>
            <a:ext cx="4000500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CA" sz="2400" dirty="0"/>
              <a:t>Call DFS(</a:t>
            </a:r>
            <a:r>
              <a:rPr lang="en-CA" sz="2400" b="1" dirty="0"/>
              <a:t>G</a:t>
            </a:r>
            <a:r>
              <a:rPr lang="en-CA" sz="2400" dirty="0"/>
              <a:t>) to compute the</a:t>
            </a:r>
            <a:r>
              <a:rPr lang="sk-SK" sz="2400" dirty="0"/>
              <a:t> </a:t>
            </a:r>
            <a:r>
              <a:rPr lang="en-CA" sz="2400" dirty="0"/>
              <a:t>topological sort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0EF14C2-B463-8041-A0FC-8625546B924C}"/>
              </a:ext>
            </a:extLst>
          </p:cNvPr>
          <p:cNvSpPr txBox="1"/>
          <p:nvPr/>
        </p:nvSpPr>
        <p:spPr>
          <a:xfrm>
            <a:off x="6953250" y="2428876"/>
            <a:ext cx="3214688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Let’s say we start the DFS from the vertex </a:t>
            </a:r>
            <a:r>
              <a:rPr lang="en-CA" sz="2000" b="1" dirty="0"/>
              <a:t>c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843A8A1-30EE-E748-BEDA-4877AD60D2F6}"/>
              </a:ext>
            </a:extLst>
          </p:cNvPr>
          <p:cNvSpPr/>
          <p:nvPr/>
        </p:nvSpPr>
        <p:spPr>
          <a:xfrm>
            <a:off x="4452926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4A608E-185C-0143-B9D1-4A11DA38B826}"/>
              </a:ext>
            </a:extLst>
          </p:cNvPr>
          <p:cNvSpPr txBox="1"/>
          <p:nvPr/>
        </p:nvSpPr>
        <p:spPr>
          <a:xfrm>
            <a:off x="6953251" y="3208338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en-CA" sz="2000" b="1" dirty="0"/>
              <a:t>d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F12FDFD-9D5B-4645-AB0F-DD7CB4C71FD1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087669-1D72-BF4D-BDE9-C21DFE7B7E57}"/>
              </a:ext>
            </a:extLst>
          </p:cNvPr>
          <p:cNvSpPr txBox="1"/>
          <p:nvPr/>
        </p:nvSpPr>
        <p:spPr>
          <a:xfrm>
            <a:off x="6953251" y="3708400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en-CA" sz="2000" b="1" dirty="0"/>
              <a:t>f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D814B1B-7793-5142-9AF1-996D21B7F14A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787673-0EBD-D248-BA1A-62369A12B202}"/>
              </a:ext>
            </a:extLst>
          </p:cNvPr>
          <p:cNvSpPr txBox="1"/>
          <p:nvPr/>
        </p:nvSpPr>
        <p:spPr>
          <a:xfrm>
            <a:off x="6953251" y="4208463"/>
            <a:ext cx="328612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sz="2000" b="1" dirty="0"/>
              <a:t>f</a:t>
            </a:r>
            <a:r>
              <a:rPr lang="sk-SK" sz="2000" b="1" dirty="0"/>
              <a:t> </a:t>
            </a:r>
            <a:r>
              <a:rPr lang="sk-SK" sz="2000" dirty="0"/>
              <a:t>is done, </a:t>
            </a:r>
            <a:r>
              <a:rPr lang="sk-SK" sz="2000" dirty="0" err="1"/>
              <a:t>push</a:t>
            </a:r>
            <a:r>
              <a:rPr lang="sk-SK" sz="2000" dirty="0"/>
              <a:t> </a:t>
            </a:r>
            <a:r>
              <a:rPr lang="sk-SK" sz="2000" b="1" dirty="0"/>
              <a:t>f</a:t>
            </a:r>
            <a:r>
              <a:rPr lang="sk-SK" sz="2000" dirty="0"/>
              <a:t> to a </a:t>
            </a:r>
            <a:r>
              <a:rPr lang="sk-SK" sz="2000" dirty="0" err="1"/>
              <a:t>stack</a:t>
            </a:r>
            <a:endParaRPr lang="sk-SK" sz="2000" dirty="0"/>
          </a:p>
          <a:p>
            <a:pPr algn="ctr">
              <a:defRPr/>
            </a:pPr>
            <a:r>
              <a:rPr lang="sk-SK" sz="2000" dirty="0" err="1"/>
              <a:t>move</a:t>
            </a:r>
            <a:r>
              <a:rPr lang="sk-SK" sz="2000" dirty="0"/>
              <a:t> back to </a:t>
            </a:r>
            <a:r>
              <a:rPr lang="sk-SK" sz="2000" b="1" dirty="0"/>
              <a:t>d</a:t>
            </a:r>
            <a:endParaRPr lang="en-CA" sz="20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9C45003-2193-E344-B65C-B6E0284D64A9}"/>
              </a:ext>
            </a:extLst>
          </p:cNvPr>
          <p:cNvSpPr txBox="1"/>
          <p:nvPr/>
        </p:nvSpPr>
        <p:spPr>
          <a:xfrm>
            <a:off x="6524625" y="2357438"/>
            <a:ext cx="4000500" cy="1200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 indent="-457200">
              <a:buFont typeface="+mj-lt"/>
              <a:buAutoNum type="arabicParenR" startAt="2"/>
              <a:defRPr/>
            </a:pPr>
            <a:r>
              <a:rPr lang="en-CA" sz="2400" dirty="0"/>
              <a:t>as each vertex is finished, insert it onto the </a:t>
            </a:r>
            <a:r>
              <a:rPr lang="en-CA" sz="2400" b="1" dirty="0"/>
              <a:t>front </a:t>
            </a:r>
            <a:r>
              <a:rPr lang="en-CA" sz="2400" dirty="0"/>
              <a:t>of a linked list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8539D2B-8DD5-ED44-8701-A49A30BEFE4B}"/>
              </a:ext>
            </a:extLst>
          </p:cNvPr>
          <p:cNvSpPr/>
          <p:nvPr/>
        </p:nvSpPr>
        <p:spPr>
          <a:xfrm>
            <a:off x="5595939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f</a:t>
            </a:r>
            <a:endParaRPr lang="en-CA" b="1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12D6334-6923-4D44-A343-3EF735EF4F48}"/>
              </a:ext>
            </a:extLst>
          </p:cNvPr>
          <p:cNvCxnSpPr>
            <a:stCxn id="38" idx="3"/>
            <a:endCxn id="0" idx="2"/>
          </p:cNvCxnSpPr>
          <p:nvPr/>
        </p:nvCxnSpPr>
        <p:spPr>
          <a:xfrm>
            <a:off x="5953125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782F7B13-3471-1E4A-9570-A23805D2E59A}"/>
              </a:ext>
            </a:extLst>
          </p:cNvPr>
          <p:cNvSpPr/>
          <p:nvPr/>
        </p:nvSpPr>
        <p:spPr>
          <a:xfrm>
            <a:off x="6238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F732229-0A53-2D46-BF5F-0F18061EB51B}"/>
              </a:ext>
            </a:extLst>
          </p:cNvPr>
          <p:cNvCxnSpPr/>
          <p:nvPr/>
        </p:nvCxnSpPr>
        <p:spPr>
          <a:xfrm>
            <a:off x="5310188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72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27A78BC-8EBA-AB4D-9DD4-BE3B3C31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Topological sort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423A622-2C04-334E-9065-F48404B8A821}"/>
              </a:ext>
            </a:extLst>
          </p:cNvPr>
          <p:cNvSpPr/>
          <p:nvPr/>
        </p:nvSpPr>
        <p:spPr>
          <a:xfrm>
            <a:off x="2809852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C66CFE0-7034-1F42-AD48-94717937BE68}"/>
              </a:ext>
            </a:extLst>
          </p:cNvPr>
          <p:cNvSpPr/>
          <p:nvPr/>
        </p:nvSpPr>
        <p:spPr>
          <a:xfrm>
            <a:off x="3595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A9EA5C-D52F-CC47-B0D8-EEC74DB0AA95}"/>
              </a:ext>
            </a:extLst>
          </p:cNvPr>
          <p:cNvSpPr/>
          <p:nvPr/>
        </p:nvSpPr>
        <p:spPr>
          <a:xfrm>
            <a:off x="4452926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A76070D-C53B-274D-A66D-033197604EAE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EA7DAB5-0D7D-DA4C-8CF3-F86189F29BA9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E8252B8-0610-B74A-B162-2B0134CF9142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f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03743E1-A7A2-FB4D-A60B-BA45A0D431BB}"/>
              </a:ext>
            </a:extLst>
          </p:cNvPr>
          <p:cNvCxnSpPr>
            <a:stCxn id="0" idx="3"/>
            <a:endCxn id="4" idx="7"/>
          </p:cNvCxnSpPr>
          <p:nvPr/>
        </p:nvCxnSpPr>
        <p:spPr>
          <a:xfrm rot="5400000">
            <a:off x="3246438" y="3130551"/>
            <a:ext cx="484188" cy="38258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C1240E7-CF57-0045-A66C-E257F567DC7D}"/>
              </a:ext>
            </a:extLst>
          </p:cNvPr>
          <p:cNvCxnSpPr>
            <a:stCxn id="5" idx="5"/>
            <a:endCxn id="7" idx="1"/>
          </p:cNvCxnSpPr>
          <p:nvPr/>
        </p:nvCxnSpPr>
        <p:spPr>
          <a:xfrm rot="16200000" flipH="1">
            <a:off x="4067969" y="3094832"/>
            <a:ext cx="484188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E9682B9-42ED-584E-A9C5-B3B4275C16A7}"/>
              </a:ext>
            </a:extLst>
          </p:cNvPr>
          <p:cNvCxnSpPr>
            <a:stCxn id="0" idx="2"/>
            <a:endCxn id="9" idx="6"/>
          </p:cNvCxnSpPr>
          <p:nvPr/>
        </p:nvCxnSpPr>
        <p:spPr>
          <a:xfrm rot="10800000">
            <a:off x="4238625" y="4572000"/>
            <a:ext cx="928688" cy="158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020CBC1-41C4-9043-8D41-85E3FEF8B219}"/>
              </a:ext>
            </a:extLst>
          </p:cNvPr>
          <p:cNvCxnSpPr>
            <a:stCxn id="7" idx="5"/>
            <a:endCxn id="8" idx="0"/>
          </p:cNvCxnSpPr>
          <p:nvPr/>
        </p:nvCxnSpPr>
        <p:spPr>
          <a:xfrm rot="16200000" flipH="1">
            <a:off x="4950620" y="3855245"/>
            <a:ext cx="492125" cy="51276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F1916A8-BDDA-7541-BC24-5E3B0A9EDDDB}"/>
              </a:ext>
            </a:extLst>
          </p:cNvPr>
          <p:cNvCxnSpPr>
            <a:stCxn id="4" idx="5"/>
            <a:endCxn id="9" idx="1"/>
          </p:cNvCxnSpPr>
          <p:nvPr/>
        </p:nvCxnSpPr>
        <p:spPr>
          <a:xfrm rot="16200000" flipH="1">
            <a:off x="3246439" y="3916364"/>
            <a:ext cx="555625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D38BAE2-805B-6045-842A-928F1C6F5C19}"/>
              </a:ext>
            </a:extLst>
          </p:cNvPr>
          <p:cNvCxnSpPr>
            <a:stCxn id="0" idx="3"/>
            <a:endCxn id="9" idx="7"/>
          </p:cNvCxnSpPr>
          <p:nvPr/>
        </p:nvCxnSpPr>
        <p:spPr>
          <a:xfrm rot="5400000">
            <a:off x="4067970" y="3952083"/>
            <a:ext cx="555625" cy="382587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347027C-E6E4-3640-8D3B-793792DC3D26}"/>
              </a:ext>
            </a:extLst>
          </p:cNvPr>
          <p:cNvCxnSpPr>
            <a:stCxn id="9" idx="5"/>
            <a:endCxn id="10" idx="1"/>
          </p:cNvCxnSpPr>
          <p:nvPr/>
        </p:nvCxnSpPr>
        <p:spPr>
          <a:xfrm rot="16200000" flipH="1">
            <a:off x="4067970" y="4809332"/>
            <a:ext cx="627062" cy="454025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16C0CBF-7E04-AC48-B497-41D191E1B1E7}"/>
              </a:ext>
            </a:extLst>
          </p:cNvPr>
          <p:cNvCxnSpPr>
            <a:stCxn id="8" idx="4"/>
            <a:endCxn id="10" idx="7"/>
          </p:cNvCxnSpPr>
          <p:nvPr/>
        </p:nvCxnSpPr>
        <p:spPr>
          <a:xfrm rot="5400000">
            <a:off x="4950620" y="4847432"/>
            <a:ext cx="563562" cy="4413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836C5DE-65DD-484E-80E7-6475C6B8FEA9}"/>
              </a:ext>
            </a:extLst>
          </p:cNvPr>
          <p:cNvSpPr txBox="1"/>
          <p:nvPr/>
        </p:nvSpPr>
        <p:spPr>
          <a:xfrm>
            <a:off x="6953251" y="2428876"/>
            <a:ext cx="3286125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Let’s say we start the DFS from the vertex </a:t>
            </a:r>
            <a:r>
              <a:rPr lang="en-CA" sz="2000" b="1" dirty="0"/>
              <a:t>c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E265A90-4B04-5B4D-8E7B-4A2B901AD319}"/>
              </a:ext>
            </a:extLst>
          </p:cNvPr>
          <p:cNvSpPr/>
          <p:nvPr/>
        </p:nvSpPr>
        <p:spPr>
          <a:xfrm>
            <a:off x="4452926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AF47AF3-93C2-334D-B0A4-011152ABF226}"/>
              </a:ext>
            </a:extLst>
          </p:cNvPr>
          <p:cNvSpPr txBox="1"/>
          <p:nvPr/>
        </p:nvSpPr>
        <p:spPr>
          <a:xfrm>
            <a:off x="6953251" y="3208338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en-CA" sz="2000" b="1" dirty="0"/>
              <a:t>d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0A879E1-F25E-A142-B7DD-E53940F31990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6C8AD4-E82B-0F4D-B32E-5659EDF57CD0}"/>
              </a:ext>
            </a:extLst>
          </p:cNvPr>
          <p:cNvSpPr txBox="1"/>
          <p:nvPr/>
        </p:nvSpPr>
        <p:spPr>
          <a:xfrm>
            <a:off x="6953251" y="3708400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en-CA" sz="2000" b="1" dirty="0"/>
              <a:t>f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047154F-8CEC-D14D-BFB5-124CB15900F0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41A1FB9-F37E-084E-8E7A-C6EEE05A40D8}"/>
              </a:ext>
            </a:extLst>
          </p:cNvPr>
          <p:cNvSpPr txBox="1"/>
          <p:nvPr/>
        </p:nvSpPr>
        <p:spPr>
          <a:xfrm>
            <a:off x="6953251" y="4208463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sz="2000" b="1" dirty="0"/>
              <a:t>f</a:t>
            </a:r>
            <a:r>
              <a:rPr lang="sk-SK" sz="2000" b="1" dirty="0"/>
              <a:t> </a:t>
            </a:r>
            <a:r>
              <a:rPr lang="sk-SK" sz="2000" dirty="0"/>
              <a:t>is done, move back to </a:t>
            </a:r>
            <a:r>
              <a:rPr lang="sk-SK" sz="2000" b="1" dirty="0"/>
              <a:t>d</a:t>
            </a:r>
            <a:endParaRPr lang="en-CA" sz="20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13A0F11-16B1-214A-8A59-2A8B31A6CFF0}"/>
              </a:ext>
            </a:extLst>
          </p:cNvPr>
          <p:cNvSpPr txBox="1"/>
          <p:nvPr/>
        </p:nvSpPr>
        <p:spPr>
          <a:xfrm>
            <a:off x="6953251" y="4708525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k-SK" sz="2000" b="1" dirty="0"/>
              <a:t>d </a:t>
            </a:r>
            <a:r>
              <a:rPr lang="sk-SK" sz="2000" dirty="0"/>
              <a:t>is done, move back to </a:t>
            </a:r>
            <a:r>
              <a:rPr lang="sk-SK" sz="2000" b="1" dirty="0"/>
              <a:t>c</a:t>
            </a:r>
            <a:endParaRPr lang="en-CA" sz="20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F945CE1-6CA8-424A-A9F2-57A637D92538}"/>
              </a:ext>
            </a:extLst>
          </p:cNvPr>
          <p:cNvSpPr txBox="1"/>
          <p:nvPr/>
        </p:nvSpPr>
        <p:spPr>
          <a:xfrm>
            <a:off x="6524625" y="1357313"/>
            <a:ext cx="4000500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CA" sz="2400" dirty="0"/>
              <a:t>Call DFS(</a:t>
            </a:r>
            <a:r>
              <a:rPr lang="en-CA" sz="2400" b="1" dirty="0"/>
              <a:t>G</a:t>
            </a:r>
            <a:r>
              <a:rPr lang="en-CA" sz="2400" dirty="0"/>
              <a:t>) to compute the</a:t>
            </a:r>
            <a:r>
              <a:rPr lang="sk-SK" sz="2400" dirty="0"/>
              <a:t> </a:t>
            </a:r>
            <a:r>
              <a:rPr lang="en-CA" sz="2400" dirty="0"/>
              <a:t>topological sort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635EEEA-1970-7049-A0D1-A8B2BC4EDED8}"/>
              </a:ext>
            </a:extLst>
          </p:cNvPr>
          <p:cNvSpPr/>
          <p:nvPr/>
        </p:nvSpPr>
        <p:spPr>
          <a:xfrm>
            <a:off x="5595939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f</a:t>
            </a:r>
            <a:endParaRPr lang="en-CA" b="1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BEA6CA4-15E4-5E44-85B1-B3C26240D74D}"/>
              </a:ext>
            </a:extLst>
          </p:cNvPr>
          <p:cNvCxnSpPr>
            <a:stCxn id="39" idx="3"/>
            <a:endCxn id="0" idx="2"/>
          </p:cNvCxnSpPr>
          <p:nvPr/>
        </p:nvCxnSpPr>
        <p:spPr>
          <a:xfrm>
            <a:off x="5953125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C595B254-3752-494D-8D64-6136CF1DFB38}"/>
              </a:ext>
            </a:extLst>
          </p:cNvPr>
          <p:cNvSpPr/>
          <p:nvPr/>
        </p:nvSpPr>
        <p:spPr>
          <a:xfrm>
            <a:off x="6238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0DF176A-DC80-904C-BA0C-711788785E96}"/>
              </a:ext>
            </a:extLst>
          </p:cNvPr>
          <p:cNvSpPr/>
          <p:nvPr/>
        </p:nvSpPr>
        <p:spPr>
          <a:xfrm>
            <a:off x="4953000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d</a:t>
            </a:r>
            <a:endParaRPr lang="en-CA" b="1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CBFA9FA-85E7-DD45-B319-CF3A67600165}"/>
              </a:ext>
            </a:extLst>
          </p:cNvPr>
          <p:cNvCxnSpPr>
            <a:stCxn id="43" idx="3"/>
          </p:cNvCxnSpPr>
          <p:nvPr/>
        </p:nvCxnSpPr>
        <p:spPr>
          <a:xfrm>
            <a:off x="5310188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980D1AA-5A4A-C948-AA68-1817C589A8DB}"/>
              </a:ext>
            </a:extLst>
          </p:cNvPr>
          <p:cNvCxnSpPr/>
          <p:nvPr/>
        </p:nvCxnSpPr>
        <p:spPr>
          <a:xfrm>
            <a:off x="4667250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35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86C72E4-69B5-944F-B9BF-4EF866E0D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Topological sort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9403E61-AB0D-F949-BDD1-9643F6BC001A}"/>
              </a:ext>
            </a:extLst>
          </p:cNvPr>
          <p:cNvSpPr/>
          <p:nvPr/>
        </p:nvSpPr>
        <p:spPr>
          <a:xfrm>
            <a:off x="2809852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389D1A9-F383-7840-9661-16E7F5DB6928}"/>
              </a:ext>
            </a:extLst>
          </p:cNvPr>
          <p:cNvSpPr/>
          <p:nvPr/>
        </p:nvSpPr>
        <p:spPr>
          <a:xfrm>
            <a:off x="3595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1091EF0-08D2-5C44-B7EB-9AE31A88E4B8}"/>
              </a:ext>
            </a:extLst>
          </p:cNvPr>
          <p:cNvSpPr/>
          <p:nvPr/>
        </p:nvSpPr>
        <p:spPr>
          <a:xfrm>
            <a:off x="4452926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9180353-8433-9E42-B5BB-6B1D1F9A125B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9833D75-42C6-0B41-BEDB-960DC191B95F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C173F17-BD54-5941-8403-59F0D18E3A74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f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79CDABA-5B39-A448-8870-7BD67C2EBA3E}"/>
              </a:ext>
            </a:extLst>
          </p:cNvPr>
          <p:cNvCxnSpPr>
            <a:stCxn id="0" idx="3"/>
            <a:endCxn id="4" idx="7"/>
          </p:cNvCxnSpPr>
          <p:nvPr/>
        </p:nvCxnSpPr>
        <p:spPr>
          <a:xfrm rot="5400000">
            <a:off x="3246438" y="3130551"/>
            <a:ext cx="484188" cy="38258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7DA286E-D750-7B4C-9C2C-31D83B8DD988}"/>
              </a:ext>
            </a:extLst>
          </p:cNvPr>
          <p:cNvCxnSpPr>
            <a:stCxn id="5" idx="5"/>
            <a:endCxn id="7" idx="1"/>
          </p:cNvCxnSpPr>
          <p:nvPr/>
        </p:nvCxnSpPr>
        <p:spPr>
          <a:xfrm rot="16200000" flipH="1">
            <a:off x="4067969" y="3094832"/>
            <a:ext cx="484188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06B65B1-E5B2-754B-AF07-357F86723354}"/>
              </a:ext>
            </a:extLst>
          </p:cNvPr>
          <p:cNvCxnSpPr>
            <a:stCxn id="0" idx="2"/>
            <a:endCxn id="9" idx="6"/>
          </p:cNvCxnSpPr>
          <p:nvPr/>
        </p:nvCxnSpPr>
        <p:spPr>
          <a:xfrm rot="10800000">
            <a:off x="4238625" y="4572000"/>
            <a:ext cx="928688" cy="158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357B6C4-6944-1A4C-B5DF-DE3BBEE984A2}"/>
              </a:ext>
            </a:extLst>
          </p:cNvPr>
          <p:cNvCxnSpPr>
            <a:stCxn id="7" idx="5"/>
            <a:endCxn id="8" idx="0"/>
          </p:cNvCxnSpPr>
          <p:nvPr/>
        </p:nvCxnSpPr>
        <p:spPr>
          <a:xfrm rot="16200000" flipH="1">
            <a:off x="4950620" y="3855245"/>
            <a:ext cx="492125" cy="51276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F19DFE0-DB88-CF4A-AD46-5192610A512E}"/>
              </a:ext>
            </a:extLst>
          </p:cNvPr>
          <p:cNvCxnSpPr>
            <a:stCxn id="4" idx="5"/>
            <a:endCxn id="9" idx="1"/>
          </p:cNvCxnSpPr>
          <p:nvPr/>
        </p:nvCxnSpPr>
        <p:spPr>
          <a:xfrm rot="16200000" flipH="1">
            <a:off x="3246439" y="3916364"/>
            <a:ext cx="555625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E6F5AB8-A751-674F-9994-17E43F956D41}"/>
              </a:ext>
            </a:extLst>
          </p:cNvPr>
          <p:cNvCxnSpPr>
            <a:stCxn id="0" idx="3"/>
            <a:endCxn id="9" idx="7"/>
          </p:cNvCxnSpPr>
          <p:nvPr/>
        </p:nvCxnSpPr>
        <p:spPr>
          <a:xfrm rot="5400000">
            <a:off x="4067970" y="3952083"/>
            <a:ext cx="555625" cy="382587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42FD52B-E459-AB4D-B61F-8CC670297DDA}"/>
              </a:ext>
            </a:extLst>
          </p:cNvPr>
          <p:cNvCxnSpPr>
            <a:stCxn id="9" idx="5"/>
            <a:endCxn id="10" idx="1"/>
          </p:cNvCxnSpPr>
          <p:nvPr/>
        </p:nvCxnSpPr>
        <p:spPr>
          <a:xfrm rot="16200000" flipH="1">
            <a:off x="4067970" y="4809332"/>
            <a:ext cx="627062" cy="454025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D1678B2-3EF7-6D4F-A33A-D679A2535879}"/>
              </a:ext>
            </a:extLst>
          </p:cNvPr>
          <p:cNvCxnSpPr>
            <a:stCxn id="8" idx="4"/>
            <a:endCxn id="10" idx="7"/>
          </p:cNvCxnSpPr>
          <p:nvPr/>
        </p:nvCxnSpPr>
        <p:spPr>
          <a:xfrm rot="5400000">
            <a:off x="4950620" y="4847432"/>
            <a:ext cx="563562" cy="4413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BEA1069-FA13-8D47-B740-ACCA9160687E}"/>
              </a:ext>
            </a:extLst>
          </p:cNvPr>
          <p:cNvSpPr txBox="1"/>
          <p:nvPr/>
        </p:nvSpPr>
        <p:spPr>
          <a:xfrm>
            <a:off x="6953251" y="2428876"/>
            <a:ext cx="3286125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Let’s say we start the DFS from the vertex </a:t>
            </a:r>
            <a:r>
              <a:rPr lang="en-CA" sz="2000" b="1" dirty="0"/>
              <a:t>c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9204BAF-E7E3-C54F-A98C-D0B2EDF2533B}"/>
              </a:ext>
            </a:extLst>
          </p:cNvPr>
          <p:cNvSpPr/>
          <p:nvPr/>
        </p:nvSpPr>
        <p:spPr>
          <a:xfrm>
            <a:off x="4452926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E587A51-2DDD-D842-BF42-F05FDC2B05B5}"/>
              </a:ext>
            </a:extLst>
          </p:cNvPr>
          <p:cNvSpPr txBox="1"/>
          <p:nvPr/>
        </p:nvSpPr>
        <p:spPr>
          <a:xfrm>
            <a:off x="6953251" y="3208338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en-CA" sz="2000" b="1" dirty="0"/>
              <a:t>d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68ECFA6-6AEA-3E40-B143-3944D0C414BA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D597AFB-05BA-CE48-9BA1-644E01D3CE3F}"/>
              </a:ext>
            </a:extLst>
          </p:cNvPr>
          <p:cNvSpPr txBox="1"/>
          <p:nvPr/>
        </p:nvSpPr>
        <p:spPr>
          <a:xfrm>
            <a:off x="6953251" y="3708400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en-CA" sz="2000" b="1" dirty="0"/>
              <a:t>f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4AAE686-20A3-EF45-B1A7-EA95280031AF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FFD780-BAB7-3547-A87F-B1B71DD94740}"/>
              </a:ext>
            </a:extLst>
          </p:cNvPr>
          <p:cNvSpPr txBox="1"/>
          <p:nvPr/>
        </p:nvSpPr>
        <p:spPr>
          <a:xfrm>
            <a:off x="6953251" y="4208463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sz="2000" b="1" dirty="0"/>
              <a:t>f</a:t>
            </a:r>
            <a:r>
              <a:rPr lang="sk-SK" sz="2000" b="1" dirty="0"/>
              <a:t> </a:t>
            </a:r>
            <a:r>
              <a:rPr lang="sk-SK" sz="2000" dirty="0"/>
              <a:t>is done, move back to </a:t>
            </a:r>
            <a:r>
              <a:rPr lang="sk-SK" sz="2000" b="1" dirty="0"/>
              <a:t>d</a:t>
            </a:r>
            <a:endParaRPr lang="en-CA" sz="20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096811-1A0C-0D4F-B747-D4CE8E0CB000}"/>
              </a:ext>
            </a:extLst>
          </p:cNvPr>
          <p:cNvSpPr txBox="1"/>
          <p:nvPr/>
        </p:nvSpPr>
        <p:spPr>
          <a:xfrm>
            <a:off x="6953251" y="4708525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k-SK" sz="2000" b="1" dirty="0"/>
              <a:t>d </a:t>
            </a:r>
            <a:r>
              <a:rPr lang="sk-SK" sz="2000" dirty="0"/>
              <a:t>is done, move back to </a:t>
            </a:r>
            <a:r>
              <a:rPr lang="sk-SK" sz="2000" b="1" dirty="0"/>
              <a:t>c</a:t>
            </a:r>
            <a:endParaRPr lang="en-CA" sz="20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7FD611-785B-FA43-9228-68EC5F8D70DD}"/>
              </a:ext>
            </a:extLst>
          </p:cNvPr>
          <p:cNvSpPr txBox="1"/>
          <p:nvPr/>
        </p:nvSpPr>
        <p:spPr>
          <a:xfrm>
            <a:off x="6953251" y="5208588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sk-SK" sz="2000" b="1" dirty="0"/>
              <a:t>e</a:t>
            </a:r>
            <a:endParaRPr lang="en-CA" sz="2000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2D752D-A147-DD47-9C65-32C955092179}"/>
              </a:ext>
            </a:extLst>
          </p:cNvPr>
          <p:cNvSpPr txBox="1"/>
          <p:nvPr/>
        </p:nvSpPr>
        <p:spPr>
          <a:xfrm>
            <a:off x="6524625" y="1357313"/>
            <a:ext cx="4000500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CA" sz="2400" dirty="0"/>
              <a:t>Call DFS(</a:t>
            </a:r>
            <a:r>
              <a:rPr lang="en-CA" sz="2400" b="1" dirty="0"/>
              <a:t>G</a:t>
            </a:r>
            <a:r>
              <a:rPr lang="en-CA" sz="2400" dirty="0"/>
              <a:t>) to compute the</a:t>
            </a:r>
            <a:r>
              <a:rPr lang="sk-SK" sz="2400" dirty="0"/>
              <a:t> </a:t>
            </a:r>
            <a:r>
              <a:rPr lang="en-CA" sz="2400" dirty="0"/>
              <a:t>topological sort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BB9F005-69B1-2B4A-9934-F3A46205C3EC}"/>
              </a:ext>
            </a:extLst>
          </p:cNvPr>
          <p:cNvSpPr/>
          <p:nvPr/>
        </p:nvSpPr>
        <p:spPr>
          <a:xfrm>
            <a:off x="5595939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f</a:t>
            </a:r>
            <a:endParaRPr lang="en-CA" b="1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887A738-C7F8-6B44-812E-82ED1AA0C238}"/>
              </a:ext>
            </a:extLst>
          </p:cNvPr>
          <p:cNvCxnSpPr>
            <a:stCxn id="49" idx="3"/>
            <a:endCxn id="0" idx="2"/>
          </p:cNvCxnSpPr>
          <p:nvPr/>
        </p:nvCxnSpPr>
        <p:spPr>
          <a:xfrm>
            <a:off x="5953125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EF6C8B41-BC8C-2444-8A92-6FF84928A6A2}"/>
              </a:ext>
            </a:extLst>
          </p:cNvPr>
          <p:cNvSpPr/>
          <p:nvPr/>
        </p:nvSpPr>
        <p:spPr>
          <a:xfrm>
            <a:off x="6238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24438F0-38C1-774D-BCE5-4FE73B312302}"/>
              </a:ext>
            </a:extLst>
          </p:cNvPr>
          <p:cNvSpPr/>
          <p:nvPr/>
        </p:nvSpPr>
        <p:spPr>
          <a:xfrm>
            <a:off x="4953000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d</a:t>
            </a:r>
            <a:endParaRPr lang="en-CA" b="1" dirty="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F625AE6-4C40-3C47-8B03-5108319BC5E1}"/>
              </a:ext>
            </a:extLst>
          </p:cNvPr>
          <p:cNvCxnSpPr>
            <a:stCxn id="57" idx="3"/>
          </p:cNvCxnSpPr>
          <p:nvPr/>
        </p:nvCxnSpPr>
        <p:spPr>
          <a:xfrm>
            <a:off x="5310188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C3909E9-5328-2242-A6B1-313AA1529940}"/>
              </a:ext>
            </a:extLst>
          </p:cNvPr>
          <p:cNvCxnSpPr/>
          <p:nvPr/>
        </p:nvCxnSpPr>
        <p:spPr>
          <a:xfrm>
            <a:off x="4667250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57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B7A7883-F622-CB4D-BD0A-4405BD53B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Topological sort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EC9CE1E-4801-7A48-AD31-509D014CF27B}"/>
              </a:ext>
            </a:extLst>
          </p:cNvPr>
          <p:cNvSpPr/>
          <p:nvPr/>
        </p:nvSpPr>
        <p:spPr>
          <a:xfrm>
            <a:off x="2809852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033CB2-9BF1-E840-89E8-EBB922D9AB6B}"/>
              </a:ext>
            </a:extLst>
          </p:cNvPr>
          <p:cNvSpPr/>
          <p:nvPr/>
        </p:nvSpPr>
        <p:spPr>
          <a:xfrm>
            <a:off x="3595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A87D18E-A860-0549-B7B2-BBC6AFA0D2AD}"/>
              </a:ext>
            </a:extLst>
          </p:cNvPr>
          <p:cNvSpPr/>
          <p:nvPr/>
        </p:nvSpPr>
        <p:spPr>
          <a:xfrm>
            <a:off x="4452926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6BA29DF-F261-3C40-8C23-4D7D737AA8C2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3F5075-EC9D-8C49-B4B7-E0E32243FFA9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F5B7213-CB77-4F4D-8315-0008992D94EC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f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75B9F81-49A1-944A-9B57-13410BA1B173}"/>
              </a:ext>
            </a:extLst>
          </p:cNvPr>
          <p:cNvCxnSpPr>
            <a:stCxn id="0" idx="3"/>
            <a:endCxn id="4" idx="7"/>
          </p:cNvCxnSpPr>
          <p:nvPr/>
        </p:nvCxnSpPr>
        <p:spPr>
          <a:xfrm rot="5400000">
            <a:off x="3246438" y="3130551"/>
            <a:ext cx="484188" cy="38258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B3FB5AA-ED75-B24F-AD11-7B19EE8287B7}"/>
              </a:ext>
            </a:extLst>
          </p:cNvPr>
          <p:cNvCxnSpPr>
            <a:stCxn id="5" idx="5"/>
            <a:endCxn id="7" idx="1"/>
          </p:cNvCxnSpPr>
          <p:nvPr/>
        </p:nvCxnSpPr>
        <p:spPr>
          <a:xfrm rot="16200000" flipH="1">
            <a:off x="4067969" y="3094832"/>
            <a:ext cx="484188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13CA5B8-2707-E149-9668-6DFABCBFBB58}"/>
              </a:ext>
            </a:extLst>
          </p:cNvPr>
          <p:cNvCxnSpPr>
            <a:stCxn id="0" idx="2"/>
            <a:endCxn id="9" idx="6"/>
          </p:cNvCxnSpPr>
          <p:nvPr/>
        </p:nvCxnSpPr>
        <p:spPr>
          <a:xfrm rot="10800000">
            <a:off x="4238625" y="4572000"/>
            <a:ext cx="928688" cy="158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70DDBFC-6685-2B4E-8550-81FC7FE1C163}"/>
              </a:ext>
            </a:extLst>
          </p:cNvPr>
          <p:cNvCxnSpPr>
            <a:stCxn id="7" idx="5"/>
            <a:endCxn id="8" idx="0"/>
          </p:cNvCxnSpPr>
          <p:nvPr/>
        </p:nvCxnSpPr>
        <p:spPr>
          <a:xfrm rot="16200000" flipH="1">
            <a:off x="4950620" y="3855245"/>
            <a:ext cx="492125" cy="512763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1DDBE5E-A61A-B44D-9FF9-B08554BABBE4}"/>
              </a:ext>
            </a:extLst>
          </p:cNvPr>
          <p:cNvCxnSpPr>
            <a:stCxn id="4" idx="5"/>
            <a:endCxn id="9" idx="1"/>
          </p:cNvCxnSpPr>
          <p:nvPr/>
        </p:nvCxnSpPr>
        <p:spPr>
          <a:xfrm rot="16200000" flipH="1">
            <a:off x="3246439" y="3916364"/>
            <a:ext cx="555625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63BE2F-85DD-0845-B2E7-06072E9FFF92}"/>
              </a:ext>
            </a:extLst>
          </p:cNvPr>
          <p:cNvCxnSpPr>
            <a:stCxn id="0" idx="3"/>
            <a:endCxn id="9" idx="7"/>
          </p:cNvCxnSpPr>
          <p:nvPr/>
        </p:nvCxnSpPr>
        <p:spPr>
          <a:xfrm rot="5400000">
            <a:off x="4067970" y="3952083"/>
            <a:ext cx="555625" cy="382587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CD60A38-2DD1-B744-A62F-D9C21E52D443}"/>
              </a:ext>
            </a:extLst>
          </p:cNvPr>
          <p:cNvCxnSpPr>
            <a:stCxn id="9" idx="5"/>
            <a:endCxn id="10" idx="1"/>
          </p:cNvCxnSpPr>
          <p:nvPr/>
        </p:nvCxnSpPr>
        <p:spPr>
          <a:xfrm rot="16200000" flipH="1">
            <a:off x="4067970" y="4809332"/>
            <a:ext cx="627062" cy="454025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47DF833-6212-CE4B-886A-6C8772499AD1}"/>
              </a:ext>
            </a:extLst>
          </p:cNvPr>
          <p:cNvCxnSpPr>
            <a:stCxn id="8" idx="4"/>
            <a:endCxn id="10" idx="7"/>
          </p:cNvCxnSpPr>
          <p:nvPr/>
        </p:nvCxnSpPr>
        <p:spPr>
          <a:xfrm rot="5400000">
            <a:off x="4950620" y="4847432"/>
            <a:ext cx="563562" cy="4413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4A45D8B-34E5-ED4E-A4FF-8EC36397D176}"/>
              </a:ext>
            </a:extLst>
          </p:cNvPr>
          <p:cNvSpPr txBox="1"/>
          <p:nvPr/>
        </p:nvSpPr>
        <p:spPr>
          <a:xfrm>
            <a:off x="6953251" y="2428876"/>
            <a:ext cx="3286125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Let’s say we start the DFS from the vertex </a:t>
            </a:r>
            <a:r>
              <a:rPr lang="en-CA" sz="2000" b="1" dirty="0"/>
              <a:t>c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EF3636D-E9FB-7D42-AEB4-E4F6E4D8BEA7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b="1" dirty="0"/>
              <a:t>e</a:t>
            </a:r>
            <a:endParaRPr lang="en-CA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9D69E6-28BA-4542-98CC-098807DB7E25}"/>
              </a:ext>
            </a:extLst>
          </p:cNvPr>
          <p:cNvSpPr txBox="1"/>
          <p:nvPr/>
        </p:nvSpPr>
        <p:spPr>
          <a:xfrm>
            <a:off x="6953251" y="3208338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en-CA" sz="2000" b="1" dirty="0"/>
              <a:t>d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1C85D2B-F98F-1740-B956-3412215D9365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A6FED5-27A1-D344-A1ED-245B00DE17E9}"/>
              </a:ext>
            </a:extLst>
          </p:cNvPr>
          <p:cNvSpPr txBox="1"/>
          <p:nvPr/>
        </p:nvSpPr>
        <p:spPr>
          <a:xfrm>
            <a:off x="6953251" y="3708400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en-CA" sz="2000" b="1" dirty="0"/>
              <a:t>f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D2C66CE-300B-774D-A2A3-1257379CF948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C3527E-4309-104E-AAA3-31233F7D52BD}"/>
              </a:ext>
            </a:extLst>
          </p:cNvPr>
          <p:cNvSpPr txBox="1"/>
          <p:nvPr/>
        </p:nvSpPr>
        <p:spPr>
          <a:xfrm>
            <a:off x="6953251" y="4208463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sz="2000" b="1" dirty="0"/>
              <a:t>f</a:t>
            </a:r>
            <a:r>
              <a:rPr lang="sk-SK" sz="2000" b="1" dirty="0"/>
              <a:t> </a:t>
            </a:r>
            <a:r>
              <a:rPr lang="sk-SK" sz="2000" dirty="0"/>
              <a:t>is done, move back to </a:t>
            </a:r>
            <a:r>
              <a:rPr lang="sk-SK" sz="2000" b="1" dirty="0"/>
              <a:t>d</a:t>
            </a:r>
            <a:endParaRPr lang="en-CA" sz="20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7A46FC-F7BB-794F-8B59-C7619BD67B14}"/>
              </a:ext>
            </a:extLst>
          </p:cNvPr>
          <p:cNvSpPr txBox="1"/>
          <p:nvPr/>
        </p:nvSpPr>
        <p:spPr>
          <a:xfrm>
            <a:off x="6953251" y="4708525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k-SK" sz="2000" b="1" dirty="0"/>
              <a:t>d </a:t>
            </a:r>
            <a:r>
              <a:rPr lang="sk-SK" sz="2000" dirty="0"/>
              <a:t>is done, move back to </a:t>
            </a:r>
            <a:r>
              <a:rPr lang="sk-SK" sz="2000" b="1" dirty="0"/>
              <a:t>c</a:t>
            </a:r>
            <a:endParaRPr lang="en-CA" sz="20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E47DD-2203-8843-8D84-841B4F6D10A6}"/>
              </a:ext>
            </a:extLst>
          </p:cNvPr>
          <p:cNvSpPr txBox="1"/>
          <p:nvPr/>
        </p:nvSpPr>
        <p:spPr>
          <a:xfrm>
            <a:off x="6953251" y="5208588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sk-SK" sz="2000" b="1" dirty="0"/>
              <a:t>e</a:t>
            </a:r>
            <a:endParaRPr lang="en-CA" sz="20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8B380A1-F35B-3648-9BA9-76A457E77541}"/>
              </a:ext>
            </a:extLst>
          </p:cNvPr>
          <p:cNvSpPr txBox="1"/>
          <p:nvPr/>
        </p:nvSpPr>
        <p:spPr>
          <a:xfrm>
            <a:off x="6953251" y="5708650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k-SK" sz="2000" b="1" dirty="0"/>
              <a:t>e </a:t>
            </a:r>
            <a:r>
              <a:rPr lang="sk-SK" sz="2000" dirty="0"/>
              <a:t>is done, move back to </a:t>
            </a:r>
            <a:r>
              <a:rPr lang="sk-SK" sz="2000" b="1" dirty="0"/>
              <a:t>c</a:t>
            </a:r>
            <a:endParaRPr lang="en-CA" sz="20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6C0A47F-63D4-EB41-83DA-90ED5A31DA4C}"/>
              </a:ext>
            </a:extLst>
          </p:cNvPr>
          <p:cNvSpPr txBox="1"/>
          <p:nvPr/>
        </p:nvSpPr>
        <p:spPr>
          <a:xfrm>
            <a:off x="6524625" y="1357313"/>
            <a:ext cx="4000500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CA" sz="2400" dirty="0"/>
              <a:t>Call DFS(</a:t>
            </a:r>
            <a:r>
              <a:rPr lang="en-CA" sz="2400" b="1" dirty="0"/>
              <a:t>G</a:t>
            </a:r>
            <a:r>
              <a:rPr lang="en-CA" sz="2400" dirty="0"/>
              <a:t>) to compute the</a:t>
            </a:r>
            <a:r>
              <a:rPr lang="sk-SK" sz="2400" dirty="0"/>
              <a:t> </a:t>
            </a:r>
            <a:r>
              <a:rPr lang="en-CA" sz="2400" dirty="0"/>
              <a:t>topological sort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364C8D3-F003-2345-A663-BA4476868D1F}"/>
              </a:ext>
            </a:extLst>
          </p:cNvPr>
          <p:cNvSpPr/>
          <p:nvPr/>
        </p:nvSpPr>
        <p:spPr>
          <a:xfrm>
            <a:off x="5595939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f</a:t>
            </a:r>
            <a:endParaRPr lang="en-CA" b="1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5F80D98-29E5-8243-AE9F-A4027FD563EF}"/>
              </a:ext>
            </a:extLst>
          </p:cNvPr>
          <p:cNvCxnSpPr>
            <a:stCxn id="43" idx="3"/>
            <a:endCxn id="0" idx="2"/>
          </p:cNvCxnSpPr>
          <p:nvPr/>
        </p:nvCxnSpPr>
        <p:spPr>
          <a:xfrm>
            <a:off x="5953125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57274D56-E8FE-1B4E-A595-619D66CF6EE9}"/>
              </a:ext>
            </a:extLst>
          </p:cNvPr>
          <p:cNvSpPr/>
          <p:nvPr/>
        </p:nvSpPr>
        <p:spPr>
          <a:xfrm>
            <a:off x="6238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E8554A7-4FBA-2D4A-9E4A-EC0C5C4F4E86}"/>
              </a:ext>
            </a:extLst>
          </p:cNvPr>
          <p:cNvSpPr/>
          <p:nvPr/>
        </p:nvSpPr>
        <p:spPr>
          <a:xfrm>
            <a:off x="4953000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d</a:t>
            </a:r>
            <a:endParaRPr lang="en-CA" b="1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9660B21-CA7F-B642-931B-72187969BE99}"/>
              </a:ext>
            </a:extLst>
          </p:cNvPr>
          <p:cNvCxnSpPr>
            <a:stCxn id="50" idx="3"/>
          </p:cNvCxnSpPr>
          <p:nvPr/>
        </p:nvCxnSpPr>
        <p:spPr>
          <a:xfrm>
            <a:off x="5310188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6472329F-3777-CF46-8EED-EC8334B10184}"/>
              </a:ext>
            </a:extLst>
          </p:cNvPr>
          <p:cNvSpPr/>
          <p:nvPr/>
        </p:nvSpPr>
        <p:spPr>
          <a:xfrm>
            <a:off x="4310064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e</a:t>
            </a:r>
            <a:endParaRPr lang="en-CA" b="1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EEC4FFB-3AB7-B046-8178-E3BB4DAC738E}"/>
              </a:ext>
            </a:extLst>
          </p:cNvPr>
          <p:cNvCxnSpPr>
            <a:stCxn id="58" idx="3"/>
          </p:cNvCxnSpPr>
          <p:nvPr/>
        </p:nvCxnSpPr>
        <p:spPr>
          <a:xfrm>
            <a:off x="4667250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9F25617-A3E7-CD47-B825-14AC9E8ECC20}"/>
              </a:ext>
            </a:extLst>
          </p:cNvPr>
          <p:cNvCxnSpPr/>
          <p:nvPr/>
        </p:nvCxnSpPr>
        <p:spPr>
          <a:xfrm>
            <a:off x="4024313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70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BAC316FC-2E3C-D242-ACC0-3C8E3D3EC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Topological sort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947FF27-AC1F-A546-8BCB-05EAE3FDBA96}"/>
              </a:ext>
            </a:extLst>
          </p:cNvPr>
          <p:cNvSpPr/>
          <p:nvPr/>
        </p:nvSpPr>
        <p:spPr>
          <a:xfrm>
            <a:off x="2809852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CCEC841-7477-8043-92E4-73AB9D4C8135}"/>
              </a:ext>
            </a:extLst>
          </p:cNvPr>
          <p:cNvSpPr/>
          <p:nvPr/>
        </p:nvSpPr>
        <p:spPr>
          <a:xfrm>
            <a:off x="3595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7E01837-0010-3642-B6B3-11FEC679AEB5}"/>
              </a:ext>
            </a:extLst>
          </p:cNvPr>
          <p:cNvSpPr/>
          <p:nvPr/>
        </p:nvSpPr>
        <p:spPr>
          <a:xfrm>
            <a:off x="4452926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D97D3FE-12E1-A843-8795-12515F9595DF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7C31871-6B6D-7D4B-AF31-C7AACBE5EB90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C5956DA-F1CE-3349-A8B2-0E9260389512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f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78596A8-2A87-044F-8E19-CE0C2CE1ADA4}"/>
              </a:ext>
            </a:extLst>
          </p:cNvPr>
          <p:cNvCxnSpPr>
            <a:stCxn id="0" idx="3"/>
            <a:endCxn id="4" idx="7"/>
          </p:cNvCxnSpPr>
          <p:nvPr/>
        </p:nvCxnSpPr>
        <p:spPr>
          <a:xfrm rot="5400000">
            <a:off x="3246438" y="3130551"/>
            <a:ext cx="484188" cy="38258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B37F829-9B11-EA42-B189-C5EEBCFDFA89}"/>
              </a:ext>
            </a:extLst>
          </p:cNvPr>
          <p:cNvCxnSpPr>
            <a:stCxn id="5" idx="5"/>
            <a:endCxn id="7" idx="1"/>
          </p:cNvCxnSpPr>
          <p:nvPr/>
        </p:nvCxnSpPr>
        <p:spPr>
          <a:xfrm rot="16200000" flipH="1">
            <a:off x="4067969" y="3094832"/>
            <a:ext cx="484188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DABBF63-EE3B-3149-B679-02D75C0D284A}"/>
              </a:ext>
            </a:extLst>
          </p:cNvPr>
          <p:cNvCxnSpPr>
            <a:stCxn id="0" idx="2"/>
            <a:endCxn id="9" idx="6"/>
          </p:cNvCxnSpPr>
          <p:nvPr/>
        </p:nvCxnSpPr>
        <p:spPr>
          <a:xfrm rot="10800000">
            <a:off x="4238625" y="4572000"/>
            <a:ext cx="928688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807209D-86A7-0249-86D0-A2A6D1431016}"/>
              </a:ext>
            </a:extLst>
          </p:cNvPr>
          <p:cNvCxnSpPr>
            <a:stCxn id="7" idx="5"/>
            <a:endCxn id="8" idx="0"/>
          </p:cNvCxnSpPr>
          <p:nvPr/>
        </p:nvCxnSpPr>
        <p:spPr>
          <a:xfrm rot="16200000" flipH="1">
            <a:off x="4950620" y="3855245"/>
            <a:ext cx="492125" cy="512763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3F924BB-B9D5-D64B-A860-2B1F017E7543}"/>
              </a:ext>
            </a:extLst>
          </p:cNvPr>
          <p:cNvCxnSpPr>
            <a:stCxn id="4" idx="5"/>
            <a:endCxn id="9" idx="1"/>
          </p:cNvCxnSpPr>
          <p:nvPr/>
        </p:nvCxnSpPr>
        <p:spPr>
          <a:xfrm rot="16200000" flipH="1">
            <a:off x="3246439" y="3916364"/>
            <a:ext cx="555625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ACFA322-80E5-CB46-9CB3-3990BC762D28}"/>
              </a:ext>
            </a:extLst>
          </p:cNvPr>
          <p:cNvCxnSpPr>
            <a:stCxn id="0" idx="3"/>
            <a:endCxn id="9" idx="7"/>
          </p:cNvCxnSpPr>
          <p:nvPr/>
        </p:nvCxnSpPr>
        <p:spPr>
          <a:xfrm rot="5400000">
            <a:off x="4067970" y="3952083"/>
            <a:ext cx="555625" cy="382587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0FCA79F-A841-5B47-93D2-F403DE864D8D}"/>
              </a:ext>
            </a:extLst>
          </p:cNvPr>
          <p:cNvCxnSpPr>
            <a:stCxn id="9" idx="5"/>
            <a:endCxn id="10" idx="1"/>
          </p:cNvCxnSpPr>
          <p:nvPr/>
        </p:nvCxnSpPr>
        <p:spPr>
          <a:xfrm rot="16200000" flipH="1">
            <a:off x="4067970" y="4809332"/>
            <a:ext cx="627062" cy="454025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0C10E51-5D92-8947-8016-6765899E5250}"/>
              </a:ext>
            </a:extLst>
          </p:cNvPr>
          <p:cNvCxnSpPr>
            <a:stCxn id="8" idx="4"/>
            <a:endCxn id="10" idx="7"/>
          </p:cNvCxnSpPr>
          <p:nvPr/>
        </p:nvCxnSpPr>
        <p:spPr>
          <a:xfrm rot="5400000">
            <a:off x="4950620" y="4847432"/>
            <a:ext cx="563562" cy="4413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3F29F66-FF4D-4F4E-8F88-13852B4F3AB6}"/>
              </a:ext>
            </a:extLst>
          </p:cNvPr>
          <p:cNvSpPr txBox="1"/>
          <p:nvPr/>
        </p:nvSpPr>
        <p:spPr>
          <a:xfrm>
            <a:off x="6953251" y="2428876"/>
            <a:ext cx="3286125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Let’s say we start the DFS from the vertex </a:t>
            </a:r>
            <a:r>
              <a:rPr lang="en-CA" sz="2000" b="1" dirty="0"/>
              <a:t>c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913AB59-10DA-ED47-8B59-1A3BE4622F77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b="1" dirty="0">
                <a:solidFill>
                  <a:schemeClr val="bg1"/>
                </a:solidFill>
              </a:rPr>
              <a:t>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F037A25-D096-A946-8763-307328ABEF51}"/>
              </a:ext>
            </a:extLst>
          </p:cNvPr>
          <p:cNvSpPr txBox="1"/>
          <p:nvPr/>
        </p:nvSpPr>
        <p:spPr>
          <a:xfrm>
            <a:off x="6953251" y="3208338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en-CA" sz="2000" b="1" dirty="0"/>
              <a:t>d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142EBBD-46B0-AD4B-BED4-F9177C3CB369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3DE1D72-F312-E947-B812-824645C30CD4}"/>
              </a:ext>
            </a:extLst>
          </p:cNvPr>
          <p:cNvSpPr txBox="1"/>
          <p:nvPr/>
        </p:nvSpPr>
        <p:spPr>
          <a:xfrm>
            <a:off x="6953251" y="3708400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en-CA" sz="2000" b="1" dirty="0"/>
              <a:t>f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F1E36CF-228F-C14C-B610-4349030E19FB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69A0FA-B472-4342-8859-FBC6890AC4BB}"/>
              </a:ext>
            </a:extLst>
          </p:cNvPr>
          <p:cNvSpPr txBox="1"/>
          <p:nvPr/>
        </p:nvSpPr>
        <p:spPr>
          <a:xfrm>
            <a:off x="6953251" y="4208463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sz="2000" b="1" dirty="0"/>
              <a:t>f</a:t>
            </a:r>
            <a:r>
              <a:rPr lang="sk-SK" sz="2000" b="1" dirty="0"/>
              <a:t> </a:t>
            </a:r>
            <a:r>
              <a:rPr lang="sk-SK" sz="2000" dirty="0"/>
              <a:t>is done, move back to </a:t>
            </a:r>
            <a:r>
              <a:rPr lang="sk-SK" sz="2000" b="1" dirty="0"/>
              <a:t>d</a:t>
            </a:r>
            <a:endParaRPr lang="en-CA" sz="20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97ACA3-9128-EC43-9C5F-5A2CB759DF14}"/>
              </a:ext>
            </a:extLst>
          </p:cNvPr>
          <p:cNvSpPr txBox="1"/>
          <p:nvPr/>
        </p:nvSpPr>
        <p:spPr>
          <a:xfrm>
            <a:off x="6953251" y="4708525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k-SK" sz="2000" b="1" dirty="0"/>
              <a:t>d </a:t>
            </a:r>
            <a:r>
              <a:rPr lang="sk-SK" sz="2000" dirty="0"/>
              <a:t>is done, move back to </a:t>
            </a:r>
            <a:r>
              <a:rPr lang="sk-SK" sz="2000" b="1" dirty="0"/>
              <a:t>c</a:t>
            </a:r>
            <a:endParaRPr lang="en-CA" sz="20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B95984B-50B3-0E4E-80B4-7D606913C98E}"/>
              </a:ext>
            </a:extLst>
          </p:cNvPr>
          <p:cNvSpPr txBox="1"/>
          <p:nvPr/>
        </p:nvSpPr>
        <p:spPr>
          <a:xfrm>
            <a:off x="6953251" y="5208588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sk-SK" sz="2000" b="1" dirty="0"/>
              <a:t>e</a:t>
            </a:r>
            <a:endParaRPr lang="en-CA" sz="20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BBD3DDD-15C9-274B-AA0B-FDDAE184FC42}"/>
              </a:ext>
            </a:extLst>
          </p:cNvPr>
          <p:cNvSpPr txBox="1"/>
          <p:nvPr/>
        </p:nvSpPr>
        <p:spPr>
          <a:xfrm>
            <a:off x="6953251" y="5708650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k-SK" sz="2000" b="1" dirty="0"/>
              <a:t>e </a:t>
            </a:r>
            <a:r>
              <a:rPr lang="sk-SK" sz="2000" dirty="0"/>
              <a:t>is done, move back to </a:t>
            </a:r>
            <a:r>
              <a:rPr lang="sk-SK" sz="2000" b="1" dirty="0"/>
              <a:t>c</a:t>
            </a:r>
            <a:endParaRPr lang="en-CA" sz="20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068EBD1-7822-F346-94F1-6598D62996E0}"/>
              </a:ext>
            </a:extLst>
          </p:cNvPr>
          <p:cNvSpPr txBox="1"/>
          <p:nvPr/>
        </p:nvSpPr>
        <p:spPr>
          <a:xfrm>
            <a:off x="6524625" y="1357313"/>
            <a:ext cx="4000500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CA" sz="2400" dirty="0"/>
              <a:t>Call DFS(</a:t>
            </a:r>
            <a:r>
              <a:rPr lang="en-CA" sz="2400" b="1" dirty="0"/>
              <a:t>G</a:t>
            </a:r>
            <a:r>
              <a:rPr lang="en-CA" sz="2400" dirty="0"/>
              <a:t>) to compute the</a:t>
            </a:r>
            <a:r>
              <a:rPr lang="sk-SK" sz="2400" dirty="0"/>
              <a:t> </a:t>
            </a:r>
            <a:r>
              <a:rPr lang="en-CA" sz="2400" dirty="0"/>
              <a:t>topological sort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CDE19D0-80AF-4845-9C3C-D5E544DDAF63}"/>
              </a:ext>
            </a:extLst>
          </p:cNvPr>
          <p:cNvSpPr/>
          <p:nvPr/>
        </p:nvSpPr>
        <p:spPr>
          <a:xfrm>
            <a:off x="5595939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f</a:t>
            </a:r>
            <a:endParaRPr lang="en-CA" b="1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322D94D-A614-E54F-B0BA-0B4F8D12355B}"/>
              </a:ext>
            </a:extLst>
          </p:cNvPr>
          <p:cNvCxnSpPr>
            <a:stCxn id="42" idx="3"/>
            <a:endCxn id="0" idx="2"/>
          </p:cNvCxnSpPr>
          <p:nvPr/>
        </p:nvCxnSpPr>
        <p:spPr>
          <a:xfrm>
            <a:off x="5953125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73F5A03C-6181-F647-938F-D38699FBB738}"/>
              </a:ext>
            </a:extLst>
          </p:cNvPr>
          <p:cNvSpPr/>
          <p:nvPr/>
        </p:nvSpPr>
        <p:spPr>
          <a:xfrm>
            <a:off x="6238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A7BE0AD-8130-534B-8C98-BD7F46390717}"/>
              </a:ext>
            </a:extLst>
          </p:cNvPr>
          <p:cNvSpPr/>
          <p:nvPr/>
        </p:nvSpPr>
        <p:spPr>
          <a:xfrm>
            <a:off x="4953000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d</a:t>
            </a:r>
            <a:endParaRPr lang="en-CA" b="1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788B2EB-2F49-F84E-9444-375F97CECB7F}"/>
              </a:ext>
            </a:extLst>
          </p:cNvPr>
          <p:cNvCxnSpPr>
            <a:stCxn id="49" idx="3"/>
          </p:cNvCxnSpPr>
          <p:nvPr/>
        </p:nvCxnSpPr>
        <p:spPr>
          <a:xfrm>
            <a:off x="5310188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AA83D6F5-7BB7-5E4A-A453-E3A29D4C51AD}"/>
              </a:ext>
            </a:extLst>
          </p:cNvPr>
          <p:cNvSpPr/>
          <p:nvPr/>
        </p:nvSpPr>
        <p:spPr>
          <a:xfrm>
            <a:off x="4310064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e</a:t>
            </a:r>
            <a:endParaRPr lang="en-CA" b="1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C958577-CF8B-3045-B0E3-30250456D4A2}"/>
              </a:ext>
            </a:extLst>
          </p:cNvPr>
          <p:cNvCxnSpPr>
            <a:stCxn id="51" idx="3"/>
          </p:cNvCxnSpPr>
          <p:nvPr/>
        </p:nvCxnSpPr>
        <p:spPr>
          <a:xfrm>
            <a:off x="4667250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6CF06AF-A45A-5249-9A57-0DA8C940CB54}"/>
              </a:ext>
            </a:extLst>
          </p:cNvPr>
          <p:cNvCxnSpPr/>
          <p:nvPr/>
        </p:nvCxnSpPr>
        <p:spPr>
          <a:xfrm>
            <a:off x="4024313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5B41628-5B64-154F-9B98-6DF4AD18D237}"/>
              </a:ext>
            </a:extLst>
          </p:cNvPr>
          <p:cNvSpPr txBox="1"/>
          <p:nvPr/>
        </p:nvSpPr>
        <p:spPr>
          <a:xfrm>
            <a:off x="6953251" y="6215063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k-SK" sz="2000" b="1" dirty="0"/>
              <a:t>c </a:t>
            </a:r>
            <a:r>
              <a:rPr lang="sk-SK" sz="2000" dirty="0"/>
              <a:t>is done as well</a:t>
            </a:r>
            <a:endParaRPr lang="en-CA" sz="2000" b="1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E1D27F3-38AB-DD46-9834-4C0A68ECBA39}"/>
              </a:ext>
            </a:extLst>
          </p:cNvPr>
          <p:cNvSpPr/>
          <p:nvPr/>
        </p:nvSpPr>
        <p:spPr>
          <a:xfrm>
            <a:off x="3667125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c</a:t>
            </a:r>
            <a:endParaRPr lang="en-CA" b="1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6460842-02EC-CF45-93F6-D92B27ABDBA6}"/>
              </a:ext>
            </a:extLst>
          </p:cNvPr>
          <p:cNvCxnSpPr/>
          <p:nvPr/>
        </p:nvCxnSpPr>
        <p:spPr>
          <a:xfrm>
            <a:off x="3381375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93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8E3BB87A-37DB-6B44-86FB-4FBE6EBB3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Topological sort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543BD25-6308-B04A-BFBF-55BEF0D3136E}"/>
              </a:ext>
            </a:extLst>
          </p:cNvPr>
          <p:cNvSpPr/>
          <p:nvPr/>
        </p:nvSpPr>
        <p:spPr>
          <a:xfrm>
            <a:off x="2809852" y="3500438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7BAE14B-BBCE-AF42-8886-2D6990A0EA7C}"/>
              </a:ext>
            </a:extLst>
          </p:cNvPr>
          <p:cNvSpPr/>
          <p:nvPr/>
        </p:nvSpPr>
        <p:spPr>
          <a:xfrm>
            <a:off x="3595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487FD51-BB4D-9E4C-973A-5C9D72621AFD}"/>
              </a:ext>
            </a:extLst>
          </p:cNvPr>
          <p:cNvSpPr/>
          <p:nvPr/>
        </p:nvSpPr>
        <p:spPr>
          <a:xfrm>
            <a:off x="4452926" y="35004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EE7336C-149B-B541-A108-AFBDFF3CE86D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7D3FCAD-F4AD-1149-AA91-E7A2AC67D11D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DEA5061-6FA0-1240-AC93-FCFB0A319329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f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F2DC739-A6D0-4041-AD67-57FF0A9F9C2C}"/>
              </a:ext>
            </a:extLst>
          </p:cNvPr>
          <p:cNvCxnSpPr>
            <a:stCxn id="0" idx="3"/>
            <a:endCxn id="4" idx="7"/>
          </p:cNvCxnSpPr>
          <p:nvPr/>
        </p:nvCxnSpPr>
        <p:spPr>
          <a:xfrm rot="5400000">
            <a:off x="3246438" y="3130551"/>
            <a:ext cx="484188" cy="38258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E48081D-B107-DA42-AAC0-23D05303FF63}"/>
              </a:ext>
            </a:extLst>
          </p:cNvPr>
          <p:cNvCxnSpPr>
            <a:stCxn id="5" idx="5"/>
            <a:endCxn id="7" idx="1"/>
          </p:cNvCxnSpPr>
          <p:nvPr/>
        </p:nvCxnSpPr>
        <p:spPr>
          <a:xfrm rot="16200000" flipH="1">
            <a:off x="4067969" y="3094832"/>
            <a:ext cx="484188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0CB54D7-9AF5-EE4E-8B8B-9AC3A9F169CA}"/>
              </a:ext>
            </a:extLst>
          </p:cNvPr>
          <p:cNvCxnSpPr>
            <a:stCxn id="0" idx="2"/>
            <a:endCxn id="9" idx="6"/>
          </p:cNvCxnSpPr>
          <p:nvPr/>
        </p:nvCxnSpPr>
        <p:spPr>
          <a:xfrm rot="10800000">
            <a:off x="4238625" y="4572000"/>
            <a:ext cx="928688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DEF2501-0F3E-D74E-A5C6-412C45B7CA31}"/>
              </a:ext>
            </a:extLst>
          </p:cNvPr>
          <p:cNvCxnSpPr>
            <a:stCxn id="7" idx="5"/>
            <a:endCxn id="8" idx="0"/>
          </p:cNvCxnSpPr>
          <p:nvPr/>
        </p:nvCxnSpPr>
        <p:spPr>
          <a:xfrm rot="16200000" flipH="1">
            <a:off x="4950620" y="3855245"/>
            <a:ext cx="492125" cy="512763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C96CD3B-E92A-A44E-A1F5-0B9843386F62}"/>
              </a:ext>
            </a:extLst>
          </p:cNvPr>
          <p:cNvCxnSpPr>
            <a:stCxn id="4" idx="5"/>
            <a:endCxn id="9" idx="1"/>
          </p:cNvCxnSpPr>
          <p:nvPr/>
        </p:nvCxnSpPr>
        <p:spPr>
          <a:xfrm rot="16200000" flipH="1">
            <a:off x="3246439" y="3916364"/>
            <a:ext cx="555625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BA0DF13-2D88-604D-9B74-A5A7DAEEA158}"/>
              </a:ext>
            </a:extLst>
          </p:cNvPr>
          <p:cNvCxnSpPr>
            <a:stCxn id="0" idx="3"/>
            <a:endCxn id="9" idx="7"/>
          </p:cNvCxnSpPr>
          <p:nvPr/>
        </p:nvCxnSpPr>
        <p:spPr>
          <a:xfrm rot="5400000">
            <a:off x="4067970" y="3952083"/>
            <a:ext cx="555625" cy="382587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4B409C5-A007-3E4D-9230-985E62474B44}"/>
              </a:ext>
            </a:extLst>
          </p:cNvPr>
          <p:cNvCxnSpPr>
            <a:stCxn id="9" idx="5"/>
            <a:endCxn id="10" idx="1"/>
          </p:cNvCxnSpPr>
          <p:nvPr/>
        </p:nvCxnSpPr>
        <p:spPr>
          <a:xfrm rot="16200000" flipH="1">
            <a:off x="4067970" y="4809332"/>
            <a:ext cx="627062" cy="454025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EEFC512-7196-C241-BF8B-3E4DFBDE90CF}"/>
              </a:ext>
            </a:extLst>
          </p:cNvPr>
          <p:cNvCxnSpPr>
            <a:stCxn id="8" idx="4"/>
            <a:endCxn id="10" idx="7"/>
          </p:cNvCxnSpPr>
          <p:nvPr/>
        </p:nvCxnSpPr>
        <p:spPr>
          <a:xfrm rot="5400000">
            <a:off x="4950620" y="4847432"/>
            <a:ext cx="563562" cy="4413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06970D6-C38E-9B45-9781-09E8905EF85F}"/>
              </a:ext>
            </a:extLst>
          </p:cNvPr>
          <p:cNvSpPr txBox="1"/>
          <p:nvPr/>
        </p:nvSpPr>
        <p:spPr>
          <a:xfrm>
            <a:off x="6953251" y="2428876"/>
            <a:ext cx="3286125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Let’s </a:t>
            </a:r>
            <a:r>
              <a:rPr lang="sk-SK" sz="2000" dirty="0"/>
              <a:t>now call </a:t>
            </a:r>
            <a:r>
              <a:rPr lang="en-CA" sz="2000" dirty="0"/>
              <a:t>DFS</a:t>
            </a:r>
            <a:r>
              <a:rPr lang="sk-SK" sz="2000" dirty="0"/>
              <a:t> visit</a:t>
            </a:r>
            <a:r>
              <a:rPr lang="en-CA" sz="2000" dirty="0"/>
              <a:t> from the vertex </a:t>
            </a:r>
            <a:r>
              <a:rPr lang="sk-SK" sz="2000" b="1" dirty="0"/>
              <a:t>a</a:t>
            </a:r>
            <a:endParaRPr lang="en-CA" sz="2000" b="1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61C53C5-685C-A94C-97CA-D2CD28E197B9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b="1" dirty="0">
                <a:solidFill>
                  <a:schemeClr val="bg1"/>
                </a:solidFill>
              </a:rPr>
              <a:t>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472520E-A008-7C44-90D7-8D4A1AE5B16B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2492703-55C5-1242-AEA4-98A2DFF4D12C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B3200E6-9E44-9542-A53A-2D8904063A72}"/>
              </a:ext>
            </a:extLst>
          </p:cNvPr>
          <p:cNvSpPr txBox="1"/>
          <p:nvPr/>
        </p:nvSpPr>
        <p:spPr>
          <a:xfrm>
            <a:off x="6524625" y="1357313"/>
            <a:ext cx="4000500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CA" sz="2400" dirty="0"/>
              <a:t>Call DFS(</a:t>
            </a:r>
            <a:r>
              <a:rPr lang="en-CA" sz="2400" b="1" dirty="0"/>
              <a:t>G</a:t>
            </a:r>
            <a:r>
              <a:rPr lang="en-CA" sz="2400" dirty="0"/>
              <a:t>) to compute the</a:t>
            </a:r>
            <a:r>
              <a:rPr lang="sk-SK" sz="2400" dirty="0"/>
              <a:t> </a:t>
            </a:r>
            <a:r>
              <a:rPr lang="en-CA" sz="2400" dirty="0"/>
              <a:t>topological sort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8EB640E-7E2B-B041-A877-115A7753D6FA}"/>
              </a:ext>
            </a:extLst>
          </p:cNvPr>
          <p:cNvSpPr/>
          <p:nvPr/>
        </p:nvSpPr>
        <p:spPr>
          <a:xfrm>
            <a:off x="5595939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f</a:t>
            </a:r>
            <a:endParaRPr lang="en-CA" b="1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8D29ED2-76BE-3143-BA16-B3E1D338C331}"/>
              </a:ext>
            </a:extLst>
          </p:cNvPr>
          <p:cNvCxnSpPr>
            <a:stCxn id="42" idx="3"/>
            <a:endCxn id="0" idx="2"/>
          </p:cNvCxnSpPr>
          <p:nvPr/>
        </p:nvCxnSpPr>
        <p:spPr>
          <a:xfrm>
            <a:off x="5953125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8BE370AD-1C77-2640-927F-0E9265D0D441}"/>
              </a:ext>
            </a:extLst>
          </p:cNvPr>
          <p:cNvSpPr/>
          <p:nvPr/>
        </p:nvSpPr>
        <p:spPr>
          <a:xfrm>
            <a:off x="6238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9046FFF-12C8-5043-964A-EF1313F92364}"/>
              </a:ext>
            </a:extLst>
          </p:cNvPr>
          <p:cNvSpPr/>
          <p:nvPr/>
        </p:nvSpPr>
        <p:spPr>
          <a:xfrm>
            <a:off x="4953000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d</a:t>
            </a:r>
            <a:endParaRPr lang="en-CA" b="1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46785D8-014B-C943-B8AE-336380FF87DC}"/>
              </a:ext>
            </a:extLst>
          </p:cNvPr>
          <p:cNvCxnSpPr>
            <a:stCxn id="49" idx="3"/>
          </p:cNvCxnSpPr>
          <p:nvPr/>
        </p:nvCxnSpPr>
        <p:spPr>
          <a:xfrm>
            <a:off x="5310188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FDBE659-E9F7-5949-AB74-4D25A90FEB0A}"/>
              </a:ext>
            </a:extLst>
          </p:cNvPr>
          <p:cNvSpPr/>
          <p:nvPr/>
        </p:nvSpPr>
        <p:spPr>
          <a:xfrm>
            <a:off x="4310064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e</a:t>
            </a:r>
            <a:endParaRPr lang="en-CA" b="1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317720E-EC8E-5C4C-8051-32EC647E5AF1}"/>
              </a:ext>
            </a:extLst>
          </p:cNvPr>
          <p:cNvCxnSpPr>
            <a:stCxn id="51" idx="3"/>
          </p:cNvCxnSpPr>
          <p:nvPr/>
        </p:nvCxnSpPr>
        <p:spPr>
          <a:xfrm>
            <a:off x="4667250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1B41A0E-6D4E-6246-ABC4-43C2D19B9CF6}"/>
              </a:ext>
            </a:extLst>
          </p:cNvPr>
          <p:cNvCxnSpPr/>
          <p:nvPr/>
        </p:nvCxnSpPr>
        <p:spPr>
          <a:xfrm>
            <a:off x="4024313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F66D33B3-6C4E-CC41-ABAD-273D78242F08}"/>
              </a:ext>
            </a:extLst>
          </p:cNvPr>
          <p:cNvSpPr/>
          <p:nvPr/>
        </p:nvSpPr>
        <p:spPr>
          <a:xfrm>
            <a:off x="3667125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c</a:t>
            </a:r>
            <a:endParaRPr lang="en-CA" b="1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C81644C2-60B5-DD40-8A48-940E8487E21C}"/>
              </a:ext>
            </a:extLst>
          </p:cNvPr>
          <p:cNvCxnSpPr/>
          <p:nvPr/>
        </p:nvCxnSpPr>
        <p:spPr>
          <a:xfrm>
            <a:off x="3381375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id="{E0E59902-DA3E-684A-9572-8CB8D92F6323}"/>
              </a:ext>
            </a:extLst>
          </p:cNvPr>
          <p:cNvSpPr/>
          <p:nvPr/>
        </p:nvSpPr>
        <p:spPr>
          <a:xfrm>
            <a:off x="3595670" y="2714620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a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280D390-F197-FB48-8CAE-6FC532CE6507}"/>
              </a:ext>
            </a:extLst>
          </p:cNvPr>
          <p:cNvSpPr txBox="1"/>
          <p:nvPr/>
        </p:nvSpPr>
        <p:spPr>
          <a:xfrm>
            <a:off x="6953251" y="3208338"/>
            <a:ext cx="3286125" cy="101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sk-SK" sz="2000" b="1" dirty="0"/>
              <a:t>c</a:t>
            </a:r>
            <a:r>
              <a:rPr lang="sk-SK" sz="2000" dirty="0"/>
              <a:t>,</a:t>
            </a:r>
          </a:p>
          <a:p>
            <a:pPr>
              <a:defRPr/>
            </a:pPr>
            <a:r>
              <a:rPr lang="sk-SK" sz="2000" dirty="0"/>
              <a:t>but </a:t>
            </a:r>
            <a:r>
              <a:rPr lang="sk-SK" sz="2000" b="1" dirty="0"/>
              <a:t>c</a:t>
            </a:r>
            <a:r>
              <a:rPr lang="sk-SK" sz="2000" dirty="0"/>
              <a:t> was already processed =&gt; (</a:t>
            </a:r>
            <a:r>
              <a:rPr lang="sk-SK" sz="2000" b="1" dirty="0"/>
              <a:t>a</a:t>
            </a:r>
            <a:r>
              <a:rPr lang="sk-SK" sz="2000" dirty="0"/>
              <a:t>,</a:t>
            </a:r>
            <a:r>
              <a:rPr lang="sk-SK" sz="2000" b="1" dirty="0"/>
              <a:t>c</a:t>
            </a:r>
            <a:r>
              <a:rPr lang="sk-SK" sz="2000" dirty="0"/>
              <a:t>) is a cross edge</a:t>
            </a:r>
            <a:endParaRPr lang="en-CA" sz="20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35D7EF7-DAD3-AB49-815B-8900A85BAE72}"/>
              </a:ext>
            </a:extLst>
          </p:cNvPr>
          <p:cNvSpPr txBox="1"/>
          <p:nvPr/>
        </p:nvSpPr>
        <p:spPr>
          <a:xfrm>
            <a:off x="6953251" y="4314825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sk-SK" sz="2000" b="1" dirty="0"/>
              <a:t>b</a:t>
            </a: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130981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64" grpId="0" animBg="1"/>
      <p:bldP spid="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852DD80-DF3C-C341-98F7-817996580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08"/>
            <a:ext cx="10515600" cy="818782"/>
          </a:xfrm>
        </p:spPr>
        <p:txBody>
          <a:bodyPr/>
          <a:lstStyle/>
          <a:p>
            <a:r>
              <a:rPr lang="en-CA" altLang="en-US" dirty="0"/>
              <a:t>Topological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FAB6F-FB32-7A4C-A276-8D8741B22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909"/>
            <a:ext cx="10515600" cy="4916054"/>
          </a:xfrm>
        </p:spPr>
        <p:txBody>
          <a:bodyPr>
            <a:normAutofit/>
          </a:bodyPr>
          <a:lstStyle/>
          <a:p>
            <a:r>
              <a:rPr lang="en-CA" altLang="en-US" dirty="0"/>
              <a:t>We have a </a:t>
            </a:r>
            <a:r>
              <a:rPr lang="en-CA" altLang="en-US" b="1" dirty="0"/>
              <a:t>set of tasks </a:t>
            </a:r>
            <a:r>
              <a:rPr lang="en-CA" altLang="en-US" dirty="0"/>
              <a:t>and a </a:t>
            </a:r>
            <a:r>
              <a:rPr lang="en-CA" altLang="en-US" b="1" dirty="0"/>
              <a:t>set of dependencies (precedence constraints) </a:t>
            </a:r>
            <a:r>
              <a:rPr lang="en-CA" altLang="en-US" dirty="0"/>
              <a:t>of form “task A must be done before task B”</a:t>
            </a:r>
          </a:p>
          <a:p>
            <a:pPr>
              <a:defRPr/>
            </a:pPr>
            <a:r>
              <a:rPr lang="en-US" dirty="0"/>
              <a:t>The goal of a Topological Sort:</a:t>
            </a:r>
          </a:p>
          <a:p>
            <a:pPr lvl="1">
              <a:defRPr/>
            </a:pPr>
            <a:r>
              <a:rPr lang="en-US" dirty="0"/>
              <a:t>When given a list of items with dependencies (i.e. item 5 must be completed before item 3, etc.)</a:t>
            </a:r>
          </a:p>
          <a:p>
            <a:pPr lvl="1">
              <a:defRPr/>
            </a:pPr>
            <a:r>
              <a:rPr lang="en-US" dirty="0"/>
              <a:t>Produce an ordering of the items that satisfies the given constraints.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order for the problem to be solvable, there can’t be a cyclic set of constraints.</a:t>
            </a:r>
          </a:p>
          <a:p>
            <a:pPr lvl="1">
              <a:defRPr/>
            </a:pPr>
            <a:r>
              <a:rPr lang="en-US" dirty="0"/>
              <a:t>We can’t have item 5 must be completed before item 3, item 3 must be completed before item 7, and item 7 must be completed before item 5.</a:t>
            </a:r>
          </a:p>
          <a:p>
            <a:pPr lvl="2">
              <a:defRPr/>
            </a:pPr>
            <a:r>
              <a:rPr lang="en-US" dirty="0"/>
              <a:t>Since that would be IMPOSSIBLE!!</a:t>
            </a:r>
          </a:p>
        </p:txBody>
      </p:sp>
    </p:spTree>
    <p:extLst>
      <p:ext uri="{BB962C8B-B14F-4D97-AF65-F5344CB8AC3E}">
        <p14:creationId xmlns:p14="http://schemas.microsoft.com/office/powerpoint/2010/main" val="986689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64AF0BBC-60B9-1443-8FE7-C70C312E4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Topological sort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EE9589F-0D1D-6943-9E50-6F164F4408C5}"/>
              </a:ext>
            </a:extLst>
          </p:cNvPr>
          <p:cNvSpPr/>
          <p:nvPr/>
        </p:nvSpPr>
        <p:spPr>
          <a:xfrm>
            <a:off x="2809852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A0300C6-145B-7648-9B64-3AF67FAD7965}"/>
              </a:ext>
            </a:extLst>
          </p:cNvPr>
          <p:cNvSpPr/>
          <p:nvPr/>
        </p:nvSpPr>
        <p:spPr>
          <a:xfrm>
            <a:off x="3595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493C338-4B07-2C49-973C-977692876B7C}"/>
              </a:ext>
            </a:extLst>
          </p:cNvPr>
          <p:cNvSpPr/>
          <p:nvPr/>
        </p:nvSpPr>
        <p:spPr>
          <a:xfrm>
            <a:off x="4452926" y="35004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A41779D-F289-BA45-97B1-1F4EAF14CF77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D61845A-000A-F946-9E27-2660DC4727A5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274A827-E549-1746-B9D6-19AB16292501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f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E92A25D-C813-BB4C-AD7C-049E38126F94}"/>
              </a:ext>
            </a:extLst>
          </p:cNvPr>
          <p:cNvCxnSpPr>
            <a:stCxn id="0" idx="3"/>
            <a:endCxn id="4" idx="7"/>
          </p:cNvCxnSpPr>
          <p:nvPr/>
        </p:nvCxnSpPr>
        <p:spPr>
          <a:xfrm rot="5400000">
            <a:off x="3246438" y="3130551"/>
            <a:ext cx="484188" cy="382587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410F67D-E94E-0D44-9EB6-9241C1F29071}"/>
              </a:ext>
            </a:extLst>
          </p:cNvPr>
          <p:cNvCxnSpPr>
            <a:stCxn id="5" idx="5"/>
            <a:endCxn id="7" idx="1"/>
          </p:cNvCxnSpPr>
          <p:nvPr/>
        </p:nvCxnSpPr>
        <p:spPr>
          <a:xfrm rot="16200000" flipH="1">
            <a:off x="4067969" y="3094832"/>
            <a:ext cx="484188" cy="4540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4F6DCE3-F17F-F048-BD28-3E9215CB2A71}"/>
              </a:ext>
            </a:extLst>
          </p:cNvPr>
          <p:cNvCxnSpPr>
            <a:stCxn id="0" idx="2"/>
            <a:endCxn id="9" idx="6"/>
          </p:cNvCxnSpPr>
          <p:nvPr/>
        </p:nvCxnSpPr>
        <p:spPr>
          <a:xfrm rot="10800000">
            <a:off x="4238625" y="4572000"/>
            <a:ext cx="928688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774938-1D9F-3B4C-951B-4ACFBBD9C1F0}"/>
              </a:ext>
            </a:extLst>
          </p:cNvPr>
          <p:cNvCxnSpPr>
            <a:stCxn id="7" idx="5"/>
            <a:endCxn id="8" idx="0"/>
          </p:cNvCxnSpPr>
          <p:nvPr/>
        </p:nvCxnSpPr>
        <p:spPr>
          <a:xfrm rot="16200000" flipH="1">
            <a:off x="4950620" y="3855245"/>
            <a:ext cx="492125" cy="512763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28F7A95-836D-8545-881A-C3E7678D57F4}"/>
              </a:ext>
            </a:extLst>
          </p:cNvPr>
          <p:cNvCxnSpPr>
            <a:stCxn id="4" idx="5"/>
            <a:endCxn id="9" idx="1"/>
          </p:cNvCxnSpPr>
          <p:nvPr/>
        </p:nvCxnSpPr>
        <p:spPr>
          <a:xfrm rot="16200000" flipH="1">
            <a:off x="3246439" y="3916364"/>
            <a:ext cx="555625" cy="45402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2CD2A5D-F801-1F44-8E39-DA5697D320F1}"/>
              </a:ext>
            </a:extLst>
          </p:cNvPr>
          <p:cNvCxnSpPr>
            <a:stCxn id="0" idx="3"/>
            <a:endCxn id="9" idx="7"/>
          </p:cNvCxnSpPr>
          <p:nvPr/>
        </p:nvCxnSpPr>
        <p:spPr>
          <a:xfrm rot="5400000">
            <a:off x="4067970" y="3952083"/>
            <a:ext cx="555625" cy="382587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D61FF2F-7288-564E-B49D-8D607DFE442D}"/>
              </a:ext>
            </a:extLst>
          </p:cNvPr>
          <p:cNvCxnSpPr>
            <a:stCxn id="9" idx="5"/>
            <a:endCxn id="10" idx="1"/>
          </p:cNvCxnSpPr>
          <p:nvPr/>
        </p:nvCxnSpPr>
        <p:spPr>
          <a:xfrm rot="16200000" flipH="1">
            <a:off x="4067970" y="4809332"/>
            <a:ext cx="627062" cy="454025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6917370-F114-6C4D-AFBB-ECF4A84266A3}"/>
              </a:ext>
            </a:extLst>
          </p:cNvPr>
          <p:cNvCxnSpPr>
            <a:stCxn id="8" idx="4"/>
            <a:endCxn id="10" idx="7"/>
          </p:cNvCxnSpPr>
          <p:nvPr/>
        </p:nvCxnSpPr>
        <p:spPr>
          <a:xfrm rot="5400000">
            <a:off x="4950620" y="4847432"/>
            <a:ext cx="563562" cy="4413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13D3E68-461D-0E4A-96A0-A55456B5AC15}"/>
              </a:ext>
            </a:extLst>
          </p:cNvPr>
          <p:cNvSpPr txBox="1"/>
          <p:nvPr/>
        </p:nvSpPr>
        <p:spPr>
          <a:xfrm>
            <a:off x="6953251" y="2428876"/>
            <a:ext cx="3286125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Let’s </a:t>
            </a:r>
            <a:r>
              <a:rPr lang="sk-SK" sz="2000" dirty="0"/>
              <a:t>now call </a:t>
            </a:r>
            <a:r>
              <a:rPr lang="en-CA" sz="2000" dirty="0"/>
              <a:t>DFS</a:t>
            </a:r>
            <a:r>
              <a:rPr lang="sk-SK" sz="2000" dirty="0"/>
              <a:t> visit</a:t>
            </a:r>
            <a:r>
              <a:rPr lang="en-CA" sz="2000" dirty="0"/>
              <a:t> from the vertex </a:t>
            </a:r>
            <a:r>
              <a:rPr lang="sk-SK" sz="2000" b="1" dirty="0"/>
              <a:t>a</a:t>
            </a:r>
            <a:endParaRPr lang="en-CA" sz="2000" b="1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D016725-17A1-4449-880A-900FCA32F7AB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b="1" dirty="0">
                <a:solidFill>
                  <a:schemeClr val="bg1"/>
                </a:solidFill>
              </a:rPr>
              <a:t>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4E69600-386D-9F4D-8DD0-A1B6D407E310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2543FC1-DBD6-5344-8FE2-E423E2EA45D3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856F608-37A2-914F-A652-AAD3B2C85CA7}"/>
              </a:ext>
            </a:extLst>
          </p:cNvPr>
          <p:cNvSpPr txBox="1"/>
          <p:nvPr/>
        </p:nvSpPr>
        <p:spPr>
          <a:xfrm>
            <a:off x="6524625" y="1357313"/>
            <a:ext cx="4000500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CA" sz="2400" dirty="0"/>
              <a:t>Call DFS(</a:t>
            </a:r>
            <a:r>
              <a:rPr lang="en-CA" sz="2400" b="1" dirty="0"/>
              <a:t>G</a:t>
            </a:r>
            <a:r>
              <a:rPr lang="en-CA" sz="2400" dirty="0"/>
              <a:t>) to compute the</a:t>
            </a:r>
            <a:r>
              <a:rPr lang="sk-SK" sz="2400" dirty="0"/>
              <a:t> </a:t>
            </a:r>
            <a:r>
              <a:rPr lang="en-CA" sz="2400" dirty="0"/>
              <a:t>topological sort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0B64B79-648B-194D-BA41-875B2CEC0E6A}"/>
              </a:ext>
            </a:extLst>
          </p:cNvPr>
          <p:cNvSpPr/>
          <p:nvPr/>
        </p:nvSpPr>
        <p:spPr>
          <a:xfrm>
            <a:off x="5595939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f</a:t>
            </a:r>
            <a:endParaRPr lang="en-CA" b="1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E5B3BD7-07A7-F34B-8929-395423BC70B3}"/>
              </a:ext>
            </a:extLst>
          </p:cNvPr>
          <p:cNvCxnSpPr>
            <a:stCxn id="42" idx="3"/>
            <a:endCxn id="0" idx="2"/>
          </p:cNvCxnSpPr>
          <p:nvPr/>
        </p:nvCxnSpPr>
        <p:spPr>
          <a:xfrm>
            <a:off x="5953125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D4343BF3-D800-8B49-83E6-432F1D07929A}"/>
              </a:ext>
            </a:extLst>
          </p:cNvPr>
          <p:cNvSpPr/>
          <p:nvPr/>
        </p:nvSpPr>
        <p:spPr>
          <a:xfrm>
            <a:off x="6238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9377648-7FE1-3145-9CAD-863C510BE3FA}"/>
              </a:ext>
            </a:extLst>
          </p:cNvPr>
          <p:cNvSpPr/>
          <p:nvPr/>
        </p:nvSpPr>
        <p:spPr>
          <a:xfrm>
            <a:off x="4953000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d</a:t>
            </a:r>
            <a:endParaRPr lang="en-CA" b="1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031DD97-700A-6642-8339-ECA63C6EC575}"/>
              </a:ext>
            </a:extLst>
          </p:cNvPr>
          <p:cNvCxnSpPr>
            <a:stCxn id="49" idx="3"/>
          </p:cNvCxnSpPr>
          <p:nvPr/>
        </p:nvCxnSpPr>
        <p:spPr>
          <a:xfrm>
            <a:off x="5310188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C53D6210-0536-FB49-ACB5-E99D2156B9F9}"/>
              </a:ext>
            </a:extLst>
          </p:cNvPr>
          <p:cNvSpPr/>
          <p:nvPr/>
        </p:nvSpPr>
        <p:spPr>
          <a:xfrm>
            <a:off x="4310064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e</a:t>
            </a:r>
            <a:endParaRPr lang="en-CA" b="1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61E50CE-87C0-0A46-A896-AADEB8BDE151}"/>
              </a:ext>
            </a:extLst>
          </p:cNvPr>
          <p:cNvCxnSpPr>
            <a:stCxn id="51" idx="3"/>
          </p:cNvCxnSpPr>
          <p:nvPr/>
        </p:nvCxnSpPr>
        <p:spPr>
          <a:xfrm>
            <a:off x="4667250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D2BE510-AFC5-6C4B-ADD0-0C53A74C5408}"/>
              </a:ext>
            </a:extLst>
          </p:cNvPr>
          <p:cNvCxnSpPr/>
          <p:nvPr/>
        </p:nvCxnSpPr>
        <p:spPr>
          <a:xfrm>
            <a:off x="4024313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A50C0102-4C51-EB4E-9AD8-B51BCCDCAFFC}"/>
              </a:ext>
            </a:extLst>
          </p:cNvPr>
          <p:cNvSpPr/>
          <p:nvPr/>
        </p:nvSpPr>
        <p:spPr>
          <a:xfrm>
            <a:off x="3667125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c</a:t>
            </a:r>
            <a:endParaRPr lang="en-CA" b="1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1251AB2-F3FB-2548-8595-CB089EE3C46B}"/>
              </a:ext>
            </a:extLst>
          </p:cNvPr>
          <p:cNvCxnSpPr/>
          <p:nvPr/>
        </p:nvCxnSpPr>
        <p:spPr>
          <a:xfrm>
            <a:off x="3381375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id="{2EAD1AB6-0756-D44F-BF65-DAF0FA6D3083}"/>
              </a:ext>
            </a:extLst>
          </p:cNvPr>
          <p:cNvSpPr/>
          <p:nvPr/>
        </p:nvSpPr>
        <p:spPr>
          <a:xfrm>
            <a:off x="3595670" y="2714620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a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6718D6B-8042-444E-8366-9B05B843EFFA}"/>
              </a:ext>
            </a:extLst>
          </p:cNvPr>
          <p:cNvSpPr txBox="1"/>
          <p:nvPr/>
        </p:nvSpPr>
        <p:spPr>
          <a:xfrm>
            <a:off x="6953251" y="3208338"/>
            <a:ext cx="328612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sk-SK" sz="2000" b="1" dirty="0"/>
              <a:t>c</a:t>
            </a:r>
            <a:r>
              <a:rPr lang="sk-SK" sz="2000" dirty="0"/>
              <a:t>,</a:t>
            </a:r>
          </a:p>
          <a:p>
            <a:pPr>
              <a:defRPr/>
            </a:pPr>
            <a:r>
              <a:rPr lang="sk-SK" sz="2000" dirty="0"/>
              <a:t>but </a:t>
            </a:r>
            <a:r>
              <a:rPr lang="sk-SK" sz="2000" b="1" dirty="0"/>
              <a:t>c</a:t>
            </a:r>
            <a:r>
              <a:rPr lang="sk-SK" sz="2000" dirty="0"/>
              <a:t> was </a:t>
            </a:r>
            <a:r>
              <a:rPr lang="sk-SK" sz="2000" dirty="0" err="1"/>
              <a:t>already</a:t>
            </a:r>
            <a:r>
              <a:rPr lang="sk-SK" sz="2000" dirty="0"/>
              <a:t> </a:t>
            </a:r>
            <a:r>
              <a:rPr lang="sk-SK" sz="2000" dirty="0" err="1"/>
              <a:t>processed</a:t>
            </a:r>
            <a:endParaRPr lang="en-CA" sz="20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9BFAC8F-B125-2A4F-8CEB-47F038AA4EFD}"/>
              </a:ext>
            </a:extLst>
          </p:cNvPr>
          <p:cNvSpPr txBox="1"/>
          <p:nvPr/>
        </p:nvSpPr>
        <p:spPr>
          <a:xfrm>
            <a:off x="6953251" y="4314825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sk-SK" sz="2000" b="1" dirty="0"/>
              <a:t>b</a:t>
            </a:r>
            <a:endParaRPr lang="en-CA" sz="2000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F2F154D-BB7D-B342-895B-A052D455D6BB}"/>
              </a:ext>
            </a:extLst>
          </p:cNvPr>
          <p:cNvSpPr txBox="1"/>
          <p:nvPr/>
        </p:nvSpPr>
        <p:spPr>
          <a:xfrm>
            <a:off x="6953251" y="4814889"/>
            <a:ext cx="3286125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k-SK" sz="2000" b="1" dirty="0"/>
              <a:t>b </a:t>
            </a:r>
            <a:r>
              <a:rPr lang="sk-SK" sz="2000" dirty="0"/>
              <a:t>is done as (</a:t>
            </a:r>
            <a:r>
              <a:rPr lang="sk-SK" sz="2000" b="1" dirty="0"/>
              <a:t>b</a:t>
            </a:r>
            <a:r>
              <a:rPr lang="sk-SK" sz="2000" dirty="0"/>
              <a:t>,</a:t>
            </a:r>
            <a:r>
              <a:rPr lang="sk-SK" sz="2000" b="1" dirty="0"/>
              <a:t>d</a:t>
            </a:r>
            <a:r>
              <a:rPr lang="sk-SK" sz="2000" dirty="0"/>
              <a:t>) is a cross edge =&gt; now move back to </a:t>
            </a:r>
            <a:r>
              <a:rPr lang="sk-SK" sz="2000" b="1" dirty="0"/>
              <a:t>a</a:t>
            </a:r>
            <a:endParaRPr lang="en-CA" sz="2000" b="1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A713C91-63F5-B84C-AFFE-346016B7EEFF}"/>
              </a:ext>
            </a:extLst>
          </p:cNvPr>
          <p:cNvSpPr/>
          <p:nvPr/>
        </p:nvSpPr>
        <p:spPr>
          <a:xfrm>
            <a:off x="2809852" y="35004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9E1DE2-AB31-864C-8901-FDD83061CE7F}"/>
              </a:ext>
            </a:extLst>
          </p:cNvPr>
          <p:cNvSpPr/>
          <p:nvPr/>
        </p:nvSpPr>
        <p:spPr>
          <a:xfrm>
            <a:off x="3024189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b</a:t>
            </a:r>
            <a:endParaRPr lang="en-CA" b="1" dirty="0"/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B10260E-88DD-454F-95B6-FA5A217670F9}"/>
              </a:ext>
            </a:extLst>
          </p:cNvPr>
          <p:cNvCxnSpPr/>
          <p:nvPr/>
        </p:nvCxnSpPr>
        <p:spPr>
          <a:xfrm>
            <a:off x="2738438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48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6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24FF9AD7-87C8-ED44-BF8E-A2F9E3E8F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Topological sort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34B2DB7-7E45-B84E-83D6-E28FDF8C6800}"/>
              </a:ext>
            </a:extLst>
          </p:cNvPr>
          <p:cNvSpPr/>
          <p:nvPr/>
        </p:nvSpPr>
        <p:spPr>
          <a:xfrm>
            <a:off x="2809852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9EEDCB7-B34C-6548-BA2A-154D0B384DE0}"/>
              </a:ext>
            </a:extLst>
          </p:cNvPr>
          <p:cNvSpPr/>
          <p:nvPr/>
        </p:nvSpPr>
        <p:spPr>
          <a:xfrm>
            <a:off x="3595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84DA326-1A12-EE43-A588-B7533A6FD3B7}"/>
              </a:ext>
            </a:extLst>
          </p:cNvPr>
          <p:cNvSpPr/>
          <p:nvPr/>
        </p:nvSpPr>
        <p:spPr>
          <a:xfrm>
            <a:off x="4452926" y="35004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AC80CE9-5E46-444A-9996-39A0820D86C5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94259CE-074B-2844-ABB5-E21344202EA7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2CB2ACA-4F6D-1749-A6D2-C3EC81407470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f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F32162F-2737-FC47-855B-E36B48170A8C}"/>
              </a:ext>
            </a:extLst>
          </p:cNvPr>
          <p:cNvCxnSpPr>
            <a:stCxn id="0" idx="3"/>
            <a:endCxn id="4" idx="7"/>
          </p:cNvCxnSpPr>
          <p:nvPr/>
        </p:nvCxnSpPr>
        <p:spPr>
          <a:xfrm rot="5400000">
            <a:off x="3246438" y="3130551"/>
            <a:ext cx="484188" cy="382587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FE1F7D7-BE98-8A48-B9B3-1CF5DF0F8CF2}"/>
              </a:ext>
            </a:extLst>
          </p:cNvPr>
          <p:cNvCxnSpPr>
            <a:stCxn id="5" idx="5"/>
            <a:endCxn id="7" idx="1"/>
          </p:cNvCxnSpPr>
          <p:nvPr/>
        </p:nvCxnSpPr>
        <p:spPr>
          <a:xfrm rot="16200000" flipH="1">
            <a:off x="4067969" y="3094832"/>
            <a:ext cx="484188" cy="4540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BB3A7D2-C96A-744E-9092-5C3C163F54A5}"/>
              </a:ext>
            </a:extLst>
          </p:cNvPr>
          <p:cNvCxnSpPr>
            <a:stCxn id="0" idx="2"/>
            <a:endCxn id="9" idx="6"/>
          </p:cNvCxnSpPr>
          <p:nvPr/>
        </p:nvCxnSpPr>
        <p:spPr>
          <a:xfrm rot="10800000">
            <a:off x="4238625" y="4572000"/>
            <a:ext cx="928688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4C189AC-9E0F-0141-921D-C2CA0F6F3481}"/>
              </a:ext>
            </a:extLst>
          </p:cNvPr>
          <p:cNvCxnSpPr>
            <a:stCxn id="7" idx="5"/>
            <a:endCxn id="8" idx="0"/>
          </p:cNvCxnSpPr>
          <p:nvPr/>
        </p:nvCxnSpPr>
        <p:spPr>
          <a:xfrm rot="16200000" flipH="1">
            <a:off x="4950620" y="3855245"/>
            <a:ext cx="492125" cy="512763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ADA67E5-5C4D-A345-8EC5-78FB64B2BCEC}"/>
              </a:ext>
            </a:extLst>
          </p:cNvPr>
          <p:cNvCxnSpPr>
            <a:stCxn id="4" idx="5"/>
            <a:endCxn id="9" idx="1"/>
          </p:cNvCxnSpPr>
          <p:nvPr/>
        </p:nvCxnSpPr>
        <p:spPr>
          <a:xfrm rot="16200000" flipH="1">
            <a:off x="3246439" y="3916364"/>
            <a:ext cx="555625" cy="4540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A6906AA-C2D1-7948-83AB-7E9A4411D50D}"/>
              </a:ext>
            </a:extLst>
          </p:cNvPr>
          <p:cNvCxnSpPr>
            <a:stCxn id="0" idx="3"/>
            <a:endCxn id="9" idx="7"/>
          </p:cNvCxnSpPr>
          <p:nvPr/>
        </p:nvCxnSpPr>
        <p:spPr>
          <a:xfrm rot="5400000">
            <a:off x="4067970" y="3952083"/>
            <a:ext cx="555625" cy="382587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6D3A0EA-42D1-5640-ACF0-6D5AD0EDE00F}"/>
              </a:ext>
            </a:extLst>
          </p:cNvPr>
          <p:cNvCxnSpPr>
            <a:stCxn id="9" idx="5"/>
            <a:endCxn id="10" idx="1"/>
          </p:cNvCxnSpPr>
          <p:nvPr/>
        </p:nvCxnSpPr>
        <p:spPr>
          <a:xfrm rot="16200000" flipH="1">
            <a:off x="4067970" y="4809332"/>
            <a:ext cx="627062" cy="454025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C8EADFE-566F-8145-9BFE-9F41E680925E}"/>
              </a:ext>
            </a:extLst>
          </p:cNvPr>
          <p:cNvCxnSpPr>
            <a:stCxn id="8" idx="4"/>
            <a:endCxn id="10" idx="7"/>
          </p:cNvCxnSpPr>
          <p:nvPr/>
        </p:nvCxnSpPr>
        <p:spPr>
          <a:xfrm rot="5400000">
            <a:off x="4950620" y="4847432"/>
            <a:ext cx="563562" cy="4413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B61BED8-99E9-2344-B494-FAB505F5521D}"/>
              </a:ext>
            </a:extLst>
          </p:cNvPr>
          <p:cNvSpPr txBox="1"/>
          <p:nvPr/>
        </p:nvSpPr>
        <p:spPr>
          <a:xfrm>
            <a:off x="6953251" y="2428876"/>
            <a:ext cx="3286125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Let’s </a:t>
            </a:r>
            <a:r>
              <a:rPr lang="sk-SK" sz="2000" dirty="0"/>
              <a:t>now call </a:t>
            </a:r>
            <a:r>
              <a:rPr lang="en-CA" sz="2000" dirty="0"/>
              <a:t>DFS</a:t>
            </a:r>
            <a:r>
              <a:rPr lang="sk-SK" sz="2000" dirty="0"/>
              <a:t> visit</a:t>
            </a:r>
            <a:r>
              <a:rPr lang="en-CA" sz="2000" dirty="0"/>
              <a:t> from the vertex </a:t>
            </a:r>
            <a:r>
              <a:rPr lang="sk-SK" sz="2000" b="1" dirty="0"/>
              <a:t>a</a:t>
            </a:r>
            <a:endParaRPr lang="en-CA" sz="2000" b="1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528A640-0149-024D-A738-8A2D9720AFD4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b="1" dirty="0">
                <a:solidFill>
                  <a:schemeClr val="bg1"/>
                </a:solidFill>
              </a:rPr>
              <a:t>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69EA937-33E4-E846-A89F-E8178658FBDC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307193F-E3A1-8246-BB4D-F16A7A21F435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C0EEED-5CC6-A649-9A51-A62982F4CDD2}"/>
              </a:ext>
            </a:extLst>
          </p:cNvPr>
          <p:cNvSpPr txBox="1"/>
          <p:nvPr/>
        </p:nvSpPr>
        <p:spPr>
          <a:xfrm>
            <a:off x="6524625" y="1357313"/>
            <a:ext cx="4000500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CA" sz="2400" dirty="0"/>
              <a:t>Call DFS(</a:t>
            </a:r>
            <a:r>
              <a:rPr lang="en-CA" sz="2400" b="1" dirty="0"/>
              <a:t>G</a:t>
            </a:r>
            <a:r>
              <a:rPr lang="en-CA" sz="2400" dirty="0"/>
              <a:t>) to compute the</a:t>
            </a:r>
            <a:r>
              <a:rPr lang="sk-SK" sz="2400" dirty="0"/>
              <a:t> </a:t>
            </a:r>
            <a:r>
              <a:rPr lang="en-CA" sz="2400" dirty="0"/>
              <a:t>topological sort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37F95E3-DC1F-A04D-ADF5-4DEF6869DBAA}"/>
              </a:ext>
            </a:extLst>
          </p:cNvPr>
          <p:cNvSpPr/>
          <p:nvPr/>
        </p:nvSpPr>
        <p:spPr>
          <a:xfrm>
            <a:off x="5595939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f</a:t>
            </a:r>
            <a:endParaRPr lang="en-CA" b="1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BDE20DA-E789-9144-B864-B175CDDA48A6}"/>
              </a:ext>
            </a:extLst>
          </p:cNvPr>
          <p:cNvCxnSpPr>
            <a:stCxn id="42" idx="3"/>
            <a:endCxn id="0" idx="2"/>
          </p:cNvCxnSpPr>
          <p:nvPr/>
        </p:nvCxnSpPr>
        <p:spPr>
          <a:xfrm>
            <a:off x="5953125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1BD293EA-73AC-904B-B82C-66B5F78D9FCC}"/>
              </a:ext>
            </a:extLst>
          </p:cNvPr>
          <p:cNvSpPr/>
          <p:nvPr/>
        </p:nvSpPr>
        <p:spPr>
          <a:xfrm>
            <a:off x="6238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DF27AEB-72BA-AA4D-85A0-F7C34197C052}"/>
              </a:ext>
            </a:extLst>
          </p:cNvPr>
          <p:cNvSpPr/>
          <p:nvPr/>
        </p:nvSpPr>
        <p:spPr>
          <a:xfrm>
            <a:off x="4953000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d</a:t>
            </a:r>
            <a:endParaRPr lang="en-CA" b="1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50D4EC2-46B4-3F4D-9299-816948ED3533}"/>
              </a:ext>
            </a:extLst>
          </p:cNvPr>
          <p:cNvCxnSpPr>
            <a:stCxn id="49" idx="3"/>
          </p:cNvCxnSpPr>
          <p:nvPr/>
        </p:nvCxnSpPr>
        <p:spPr>
          <a:xfrm>
            <a:off x="5310188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1F654F23-251C-B748-A8E8-5FF4C0B036D3}"/>
              </a:ext>
            </a:extLst>
          </p:cNvPr>
          <p:cNvSpPr/>
          <p:nvPr/>
        </p:nvSpPr>
        <p:spPr>
          <a:xfrm>
            <a:off x="4310064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e</a:t>
            </a:r>
            <a:endParaRPr lang="en-CA" b="1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9A05971-F67D-C047-96A4-82759C309A1E}"/>
              </a:ext>
            </a:extLst>
          </p:cNvPr>
          <p:cNvCxnSpPr>
            <a:stCxn id="51" idx="3"/>
          </p:cNvCxnSpPr>
          <p:nvPr/>
        </p:nvCxnSpPr>
        <p:spPr>
          <a:xfrm>
            <a:off x="4667250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D36E5E4-8EF5-6A47-94AE-78B229533FE4}"/>
              </a:ext>
            </a:extLst>
          </p:cNvPr>
          <p:cNvCxnSpPr/>
          <p:nvPr/>
        </p:nvCxnSpPr>
        <p:spPr>
          <a:xfrm>
            <a:off x="4024313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02FE611A-63BF-2740-A826-E529C5C0D1FC}"/>
              </a:ext>
            </a:extLst>
          </p:cNvPr>
          <p:cNvSpPr/>
          <p:nvPr/>
        </p:nvSpPr>
        <p:spPr>
          <a:xfrm>
            <a:off x="3667125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c</a:t>
            </a:r>
            <a:endParaRPr lang="en-CA" b="1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50B22C9-1D51-1241-8BE8-E78BBE222527}"/>
              </a:ext>
            </a:extLst>
          </p:cNvPr>
          <p:cNvCxnSpPr/>
          <p:nvPr/>
        </p:nvCxnSpPr>
        <p:spPr>
          <a:xfrm>
            <a:off x="3381375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id="{EF62AE52-C70F-774F-91D5-7E7A4D0C8280}"/>
              </a:ext>
            </a:extLst>
          </p:cNvPr>
          <p:cNvSpPr/>
          <p:nvPr/>
        </p:nvSpPr>
        <p:spPr>
          <a:xfrm>
            <a:off x="3595670" y="2714620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a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2AEE6FA-12F1-214C-B7A0-B9904168CA18}"/>
              </a:ext>
            </a:extLst>
          </p:cNvPr>
          <p:cNvSpPr txBox="1"/>
          <p:nvPr/>
        </p:nvSpPr>
        <p:spPr>
          <a:xfrm>
            <a:off x="6953251" y="3208338"/>
            <a:ext cx="328612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sk-SK" sz="2000" b="1" dirty="0"/>
              <a:t>c</a:t>
            </a:r>
            <a:r>
              <a:rPr lang="sk-SK" sz="2000" dirty="0"/>
              <a:t>,</a:t>
            </a:r>
          </a:p>
          <a:p>
            <a:pPr>
              <a:defRPr/>
            </a:pPr>
            <a:r>
              <a:rPr lang="sk-SK" sz="2000" dirty="0"/>
              <a:t>but </a:t>
            </a:r>
            <a:r>
              <a:rPr lang="sk-SK" sz="2000" b="1" dirty="0"/>
              <a:t>c</a:t>
            </a:r>
            <a:r>
              <a:rPr lang="sk-SK" sz="2000" dirty="0"/>
              <a:t> was </a:t>
            </a:r>
            <a:r>
              <a:rPr lang="sk-SK" sz="2000" dirty="0" err="1"/>
              <a:t>already</a:t>
            </a:r>
            <a:r>
              <a:rPr lang="sk-SK" sz="2000" dirty="0"/>
              <a:t> </a:t>
            </a:r>
            <a:r>
              <a:rPr lang="sk-SK" sz="2000" dirty="0" err="1"/>
              <a:t>processed</a:t>
            </a:r>
            <a:endParaRPr lang="en-CA" sz="20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D64144C-8389-944A-A187-58CC55D70DC6}"/>
              </a:ext>
            </a:extLst>
          </p:cNvPr>
          <p:cNvSpPr txBox="1"/>
          <p:nvPr/>
        </p:nvSpPr>
        <p:spPr>
          <a:xfrm>
            <a:off x="6953251" y="4314825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sk-SK" sz="2000" b="1" dirty="0"/>
              <a:t>b</a:t>
            </a:r>
            <a:endParaRPr lang="en-CA" sz="2000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EC6B5F2-9F36-A34E-B90C-D89CA0C40470}"/>
              </a:ext>
            </a:extLst>
          </p:cNvPr>
          <p:cNvSpPr txBox="1"/>
          <p:nvPr/>
        </p:nvSpPr>
        <p:spPr>
          <a:xfrm>
            <a:off x="6953251" y="4814889"/>
            <a:ext cx="3286125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k-SK" sz="2000" b="1" dirty="0"/>
              <a:t>b </a:t>
            </a:r>
            <a:r>
              <a:rPr lang="sk-SK" sz="2000" dirty="0"/>
              <a:t>is done as (</a:t>
            </a:r>
            <a:r>
              <a:rPr lang="sk-SK" sz="2000" b="1" dirty="0"/>
              <a:t>b</a:t>
            </a:r>
            <a:r>
              <a:rPr lang="sk-SK" sz="2000" dirty="0"/>
              <a:t>,</a:t>
            </a:r>
            <a:r>
              <a:rPr lang="sk-SK" sz="2000" b="1" dirty="0"/>
              <a:t>d</a:t>
            </a:r>
            <a:r>
              <a:rPr lang="sk-SK" sz="2000" dirty="0"/>
              <a:t>) is a cross edge =&gt; now move back to </a:t>
            </a:r>
            <a:r>
              <a:rPr lang="sk-SK" sz="2000" b="1" dirty="0"/>
              <a:t>a</a:t>
            </a:r>
            <a:endParaRPr lang="en-CA" sz="2000" b="1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BC6889D-CFC1-7242-8CB9-D77890CB32DA}"/>
              </a:ext>
            </a:extLst>
          </p:cNvPr>
          <p:cNvSpPr/>
          <p:nvPr/>
        </p:nvSpPr>
        <p:spPr>
          <a:xfrm>
            <a:off x="2809852" y="35004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62012D-9C4E-0246-8C66-E8F798C4BB11}"/>
              </a:ext>
            </a:extLst>
          </p:cNvPr>
          <p:cNvSpPr/>
          <p:nvPr/>
        </p:nvSpPr>
        <p:spPr>
          <a:xfrm>
            <a:off x="3024189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b</a:t>
            </a:r>
            <a:endParaRPr lang="en-CA" b="1" dirty="0"/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CBC5FF0-167C-A748-A97B-86489A8C7133}"/>
              </a:ext>
            </a:extLst>
          </p:cNvPr>
          <p:cNvCxnSpPr/>
          <p:nvPr/>
        </p:nvCxnSpPr>
        <p:spPr>
          <a:xfrm>
            <a:off x="2738438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2E91232F-D470-9348-9DF0-6F340893BB10}"/>
              </a:ext>
            </a:extLst>
          </p:cNvPr>
          <p:cNvSpPr txBox="1"/>
          <p:nvPr/>
        </p:nvSpPr>
        <p:spPr>
          <a:xfrm>
            <a:off x="6953251" y="5643563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k-SK" sz="2000" b="1" dirty="0"/>
              <a:t>a </a:t>
            </a:r>
            <a:r>
              <a:rPr lang="sk-SK" sz="2000" dirty="0"/>
              <a:t>is done as well</a:t>
            </a: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114190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0FF55514-4611-7949-AD37-C7A6CDC84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Topological sort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6417DFC-67FD-AA42-B76B-78036740E823}"/>
              </a:ext>
            </a:extLst>
          </p:cNvPr>
          <p:cNvSpPr/>
          <p:nvPr/>
        </p:nvSpPr>
        <p:spPr>
          <a:xfrm>
            <a:off x="2809852" y="35004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526FD1D-28BA-8943-9602-2A19CC98EE50}"/>
              </a:ext>
            </a:extLst>
          </p:cNvPr>
          <p:cNvSpPr/>
          <p:nvPr/>
        </p:nvSpPr>
        <p:spPr>
          <a:xfrm>
            <a:off x="3595670" y="27146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BF84836-13C1-C44B-BA60-F8309DD03DD3}"/>
              </a:ext>
            </a:extLst>
          </p:cNvPr>
          <p:cNvSpPr/>
          <p:nvPr/>
        </p:nvSpPr>
        <p:spPr>
          <a:xfrm>
            <a:off x="4452926" y="35004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10E0032-C963-E642-99D4-7EB5539C8401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48FD4F0-FF70-9D45-B65F-82F45EAD4B87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B3EBC06-5D8C-9447-8059-3B77D3C50A3A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f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680E7E6-041A-1B40-BCDA-2655A7648EA6}"/>
              </a:ext>
            </a:extLst>
          </p:cNvPr>
          <p:cNvCxnSpPr>
            <a:stCxn id="0" idx="3"/>
            <a:endCxn id="4" idx="7"/>
          </p:cNvCxnSpPr>
          <p:nvPr/>
        </p:nvCxnSpPr>
        <p:spPr>
          <a:xfrm rot="5400000">
            <a:off x="3246438" y="3130551"/>
            <a:ext cx="484188" cy="382587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9499B40-94EC-B94B-AF10-4891779E8BB7}"/>
              </a:ext>
            </a:extLst>
          </p:cNvPr>
          <p:cNvCxnSpPr>
            <a:stCxn id="5" idx="5"/>
            <a:endCxn id="7" idx="1"/>
          </p:cNvCxnSpPr>
          <p:nvPr/>
        </p:nvCxnSpPr>
        <p:spPr>
          <a:xfrm rot="16200000" flipH="1">
            <a:off x="4067969" y="3094832"/>
            <a:ext cx="484188" cy="4540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4D8B78-1C4B-CB49-AB62-1E4507107703}"/>
              </a:ext>
            </a:extLst>
          </p:cNvPr>
          <p:cNvCxnSpPr>
            <a:stCxn id="0" idx="2"/>
            <a:endCxn id="9" idx="6"/>
          </p:cNvCxnSpPr>
          <p:nvPr/>
        </p:nvCxnSpPr>
        <p:spPr>
          <a:xfrm rot="10800000">
            <a:off x="4238625" y="4572000"/>
            <a:ext cx="928688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27C00FB-3F22-FB40-BA20-648686139BBC}"/>
              </a:ext>
            </a:extLst>
          </p:cNvPr>
          <p:cNvCxnSpPr>
            <a:stCxn id="7" idx="5"/>
            <a:endCxn id="8" idx="0"/>
          </p:cNvCxnSpPr>
          <p:nvPr/>
        </p:nvCxnSpPr>
        <p:spPr>
          <a:xfrm rot="16200000" flipH="1">
            <a:off x="4950620" y="3855245"/>
            <a:ext cx="492125" cy="512763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9191281-6DBF-F247-B01C-2943A53B304E}"/>
              </a:ext>
            </a:extLst>
          </p:cNvPr>
          <p:cNvCxnSpPr>
            <a:stCxn id="4" idx="5"/>
            <a:endCxn id="9" idx="1"/>
          </p:cNvCxnSpPr>
          <p:nvPr/>
        </p:nvCxnSpPr>
        <p:spPr>
          <a:xfrm rot="16200000" flipH="1">
            <a:off x="3246439" y="3916364"/>
            <a:ext cx="555625" cy="4540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0F68B0-825D-E745-B9E4-3D50227EC69D}"/>
              </a:ext>
            </a:extLst>
          </p:cNvPr>
          <p:cNvCxnSpPr>
            <a:stCxn id="0" idx="3"/>
            <a:endCxn id="9" idx="7"/>
          </p:cNvCxnSpPr>
          <p:nvPr/>
        </p:nvCxnSpPr>
        <p:spPr>
          <a:xfrm rot="5400000">
            <a:off x="4067970" y="3952083"/>
            <a:ext cx="555625" cy="382587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6E791E9-7EEE-C044-B569-7B57C301AAB4}"/>
              </a:ext>
            </a:extLst>
          </p:cNvPr>
          <p:cNvCxnSpPr>
            <a:stCxn id="9" idx="5"/>
            <a:endCxn id="10" idx="1"/>
          </p:cNvCxnSpPr>
          <p:nvPr/>
        </p:nvCxnSpPr>
        <p:spPr>
          <a:xfrm rot="16200000" flipH="1">
            <a:off x="4067970" y="4809332"/>
            <a:ext cx="627062" cy="454025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56DEC3A-25AF-5A45-A71E-24F7CE6EEF59}"/>
              </a:ext>
            </a:extLst>
          </p:cNvPr>
          <p:cNvCxnSpPr>
            <a:stCxn id="8" idx="4"/>
            <a:endCxn id="10" idx="7"/>
          </p:cNvCxnSpPr>
          <p:nvPr/>
        </p:nvCxnSpPr>
        <p:spPr>
          <a:xfrm rot="5400000">
            <a:off x="4950620" y="4847432"/>
            <a:ext cx="563562" cy="4413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B2222C4-0AEC-134E-AB6B-647647257EAF}"/>
              </a:ext>
            </a:extLst>
          </p:cNvPr>
          <p:cNvSpPr txBox="1"/>
          <p:nvPr/>
        </p:nvSpPr>
        <p:spPr>
          <a:xfrm>
            <a:off x="6953251" y="2428876"/>
            <a:ext cx="3286125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Let’s </a:t>
            </a:r>
            <a:r>
              <a:rPr lang="sk-SK" sz="2000" dirty="0"/>
              <a:t>now call </a:t>
            </a:r>
            <a:r>
              <a:rPr lang="en-CA" sz="2000" dirty="0"/>
              <a:t>DFS</a:t>
            </a:r>
            <a:r>
              <a:rPr lang="sk-SK" sz="2000" dirty="0"/>
              <a:t> visit</a:t>
            </a:r>
            <a:r>
              <a:rPr lang="en-CA" sz="2000" dirty="0"/>
              <a:t> from the vertex </a:t>
            </a:r>
            <a:r>
              <a:rPr lang="sk-SK" sz="2000" b="1" dirty="0"/>
              <a:t>a</a:t>
            </a:r>
            <a:endParaRPr lang="en-CA" sz="2000" b="1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2A6CEDD-B989-654D-A061-E378BC9B2961}"/>
              </a:ext>
            </a:extLst>
          </p:cNvPr>
          <p:cNvSpPr/>
          <p:nvPr/>
        </p:nvSpPr>
        <p:spPr>
          <a:xfrm>
            <a:off x="5167306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b="1" dirty="0">
                <a:solidFill>
                  <a:schemeClr val="bg1"/>
                </a:solidFill>
              </a:rPr>
              <a:t>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354CE91-3192-EE42-BA19-8D8C2E2984B7}"/>
              </a:ext>
            </a:extLst>
          </p:cNvPr>
          <p:cNvSpPr/>
          <p:nvPr/>
        </p:nvSpPr>
        <p:spPr>
          <a:xfrm>
            <a:off x="3667108" y="43576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D59430C-2873-E942-97AC-FE75AFA0D45D}"/>
              </a:ext>
            </a:extLst>
          </p:cNvPr>
          <p:cNvSpPr/>
          <p:nvPr/>
        </p:nvSpPr>
        <p:spPr>
          <a:xfrm>
            <a:off x="4524364" y="52863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F32EC-DA19-D244-8D0A-C5164803394D}"/>
              </a:ext>
            </a:extLst>
          </p:cNvPr>
          <p:cNvSpPr txBox="1"/>
          <p:nvPr/>
        </p:nvSpPr>
        <p:spPr>
          <a:xfrm>
            <a:off x="6524625" y="1357313"/>
            <a:ext cx="4000500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CA" sz="2400" dirty="0"/>
              <a:t>Call DFS(</a:t>
            </a:r>
            <a:r>
              <a:rPr lang="en-CA" sz="2400" b="1" dirty="0"/>
              <a:t>G</a:t>
            </a:r>
            <a:r>
              <a:rPr lang="en-CA" sz="2400" dirty="0"/>
              <a:t>) to compute the</a:t>
            </a:r>
            <a:r>
              <a:rPr lang="sk-SK" sz="2400" dirty="0"/>
              <a:t> </a:t>
            </a:r>
            <a:r>
              <a:rPr lang="en-CA" sz="2400" dirty="0"/>
              <a:t>topological sort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67FB78F-FAEF-3F48-B527-05B8E0E03C30}"/>
              </a:ext>
            </a:extLst>
          </p:cNvPr>
          <p:cNvSpPr/>
          <p:nvPr/>
        </p:nvSpPr>
        <p:spPr>
          <a:xfrm>
            <a:off x="5595939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f</a:t>
            </a:r>
            <a:endParaRPr lang="en-CA" b="1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D4454BA-4054-E944-ADBE-8B3369CF0414}"/>
              </a:ext>
            </a:extLst>
          </p:cNvPr>
          <p:cNvCxnSpPr>
            <a:stCxn id="42" idx="3"/>
            <a:endCxn id="0" idx="2"/>
          </p:cNvCxnSpPr>
          <p:nvPr/>
        </p:nvCxnSpPr>
        <p:spPr>
          <a:xfrm>
            <a:off x="5953125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5644E7DE-615D-8D4A-B6E9-B011A50CF156}"/>
              </a:ext>
            </a:extLst>
          </p:cNvPr>
          <p:cNvSpPr/>
          <p:nvPr/>
        </p:nvSpPr>
        <p:spPr>
          <a:xfrm>
            <a:off x="6238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DF7E26C-4A85-2040-94E3-8D7846470FCF}"/>
              </a:ext>
            </a:extLst>
          </p:cNvPr>
          <p:cNvSpPr/>
          <p:nvPr/>
        </p:nvSpPr>
        <p:spPr>
          <a:xfrm>
            <a:off x="4953000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d</a:t>
            </a:r>
            <a:endParaRPr lang="en-CA" b="1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2542B08-F7FD-0F4C-B078-19C029B534F5}"/>
              </a:ext>
            </a:extLst>
          </p:cNvPr>
          <p:cNvCxnSpPr>
            <a:stCxn id="49" idx="3"/>
          </p:cNvCxnSpPr>
          <p:nvPr/>
        </p:nvCxnSpPr>
        <p:spPr>
          <a:xfrm>
            <a:off x="5310188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E24F1C66-D619-AA45-A29C-738CA5A17EC4}"/>
              </a:ext>
            </a:extLst>
          </p:cNvPr>
          <p:cNvSpPr/>
          <p:nvPr/>
        </p:nvSpPr>
        <p:spPr>
          <a:xfrm>
            <a:off x="4310064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e</a:t>
            </a:r>
            <a:endParaRPr lang="en-CA" b="1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6BD291E-1EA6-6045-94A6-79980B89B1AD}"/>
              </a:ext>
            </a:extLst>
          </p:cNvPr>
          <p:cNvCxnSpPr>
            <a:stCxn id="51" idx="3"/>
          </p:cNvCxnSpPr>
          <p:nvPr/>
        </p:nvCxnSpPr>
        <p:spPr>
          <a:xfrm>
            <a:off x="4667250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24156CA-44C9-404B-B596-425CEDFE36E8}"/>
              </a:ext>
            </a:extLst>
          </p:cNvPr>
          <p:cNvCxnSpPr/>
          <p:nvPr/>
        </p:nvCxnSpPr>
        <p:spPr>
          <a:xfrm>
            <a:off x="4024313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79469643-93BC-8440-9A55-53AB7E80B015}"/>
              </a:ext>
            </a:extLst>
          </p:cNvPr>
          <p:cNvSpPr/>
          <p:nvPr/>
        </p:nvSpPr>
        <p:spPr>
          <a:xfrm>
            <a:off x="3667125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c</a:t>
            </a:r>
            <a:endParaRPr lang="en-CA" b="1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45DD7AD-D178-B044-9241-6C71DFC304E7}"/>
              </a:ext>
            </a:extLst>
          </p:cNvPr>
          <p:cNvCxnSpPr/>
          <p:nvPr/>
        </p:nvCxnSpPr>
        <p:spPr>
          <a:xfrm>
            <a:off x="3381375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id="{F07563F0-6199-6C41-96E8-824626E755F0}"/>
              </a:ext>
            </a:extLst>
          </p:cNvPr>
          <p:cNvSpPr/>
          <p:nvPr/>
        </p:nvSpPr>
        <p:spPr>
          <a:xfrm>
            <a:off x="3595670" y="2714620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9EA2C64-1EE6-D741-B58E-8BCEF7084BBE}"/>
              </a:ext>
            </a:extLst>
          </p:cNvPr>
          <p:cNvSpPr txBox="1"/>
          <p:nvPr/>
        </p:nvSpPr>
        <p:spPr>
          <a:xfrm>
            <a:off x="6953251" y="3208338"/>
            <a:ext cx="328612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sk-SK" sz="2000" b="1" dirty="0"/>
              <a:t>c</a:t>
            </a:r>
            <a:r>
              <a:rPr lang="sk-SK" sz="2000" dirty="0"/>
              <a:t>,</a:t>
            </a:r>
          </a:p>
          <a:p>
            <a:pPr>
              <a:defRPr/>
            </a:pPr>
            <a:r>
              <a:rPr lang="sk-SK" sz="2000" dirty="0"/>
              <a:t>but </a:t>
            </a:r>
            <a:r>
              <a:rPr lang="sk-SK" sz="2000" b="1" dirty="0"/>
              <a:t>c</a:t>
            </a:r>
            <a:r>
              <a:rPr lang="sk-SK" sz="2000" dirty="0"/>
              <a:t> was </a:t>
            </a:r>
            <a:r>
              <a:rPr lang="sk-SK" sz="2000" dirty="0" err="1"/>
              <a:t>already</a:t>
            </a:r>
            <a:r>
              <a:rPr lang="sk-SK" sz="2000" dirty="0"/>
              <a:t> </a:t>
            </a:r>
            <a:r>
              <a:rPr lang="sk-SK" sz="2000" dirty="0" err="1"/>
              <a:t>processed</a:t>
            </a:r>
            <a:endParaRPr lang="en-CA" sz="20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9AA3523-89AE-F94E-8245-8C55D896E14A}"/>
              </a:ext>
            </a:extLst>
          </p:cNvPr>
          <p:cNvSpPr txBox="1"/>
          <p:nvPr/>
        </p:nvSpPr>
        <p:spPr>
          <a:xfrm>
            <a:off x="6953251" y="4314825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CA" sz="2000" dirty="0"/>
              <a:t>Next we discover the vertex </a:t>
            </a:r>
            <a:r>
              <a:rPr lang="sk-SK" sz="2000" b="1" dirty="0"/>
              <a:t>b</a:t>
            </a:r>
            <a:endParaRPr lang="en-CA" sz="2000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8C204C3-E904-CC46-8059-C48A347F800C}"/>
              </a:ext>
            </a:extLst>
          </p:cNvPr>
          <p:cNvSpPr txBox="1"/>
          <p:nvPr/>
        </p:nvSpPr>
        <p:spPr>
          <a:xfrm>
            <a:off x="6953251" y="4814889"/>
            <a:ext cx="3286125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k-SK" sz="2000" b="1" dirty="0"/>
              <a:t>b </a:t>
            </a:r>
            <a:r>
              <a:rPr lang="sk-SK" sz="2000" dirty="0"/>
              <a:t>is done as (</a:t>
            </a:r>
            <a:r>
              <a:rPr lang="sk-SK" sz="2000" b="1" dirty="0"/>
              <a:t>b</a:t>
            </a:r>
            <a:r>
              <a:rPr lang="sk-SK" sz="2000" dirty="0"/>
              <a:t>,</a:t>
            </a:r>
            <a:r>
              <a:rPr lang="sk-SK" sz="2000" b="1" dirty="0"/>
              <a:t>d</a:t>
            </a:r>
            <a:r>
              <a:rPr lang="sk-SK" sz="2000" dirty="0"/>
              <a:t>) is a cross edge =&gt; now move back to </a:t>
            </a:r>
            <a:r>
              <a:rPr lang="sk-SK" sz="2000" b="1" dirty="0"/>
              <a:t>a</a:t>
            </a:r>
            <a:endParaRPr lang="en-CA" sz="2000" b="1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FBA42C9-6809-D147-99A5-2BB8FC461FE1}"/>
              </a:ext>
            </a:extLst>
          </p:cNvPr>
          <p:cNvSpPr/>
          <p:nvPr/>
        </p:nvSpPr>
        <p:spPr>
          <a:xfrm>
            <a:off x="2809852" y="35004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7ECD7C6-669C-3F4C-8FE9-FD88A49B10FC}"/>
              </a:ext>
            </a:extLst>
          </p:cNvPr>
          <p:cNvSpPr/>
          <p:nvPr/>
        </p:nvSpPr>
        <p:spPr>
          <a:xfrm>
            <a:off x="3024189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b</a:t>
            </a:r>
            <a:endParaRPr lang="en-CA" b="1" dirty="0"/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6CE2EFB-F52E-724E-A333-C6045D95EA15}"/>
              </a:ext>
            </a:extLst>
          </p:cNvPr>
          <p:cNvCxnSpPr/>
          <p:nvPr/>
        </p:nvCxnSpPr>
        <p:spPr>
          <a:xfrm>
            <a:off x="2738438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DAB0AB9F-330D-EA42-A6E0-6570AF049A7E}"/>
              </a:ext>
            </a:extLst>
          </p:cNvPr>
          <p:cNvSpPr txBox="1"/>
          <p:nvPr/>
        </p:nvSpPr>
        <p:spPr>
          <a:xfrm>
            <a:off x="6953251" y="5643563"/>
            <a:ext cx="3286125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k-SK" sz="2000" b="1" dirty="0"/>
              <a:t>a </a:t>
            </a:r>
            <a:r>
              <a:rPr lang="sk-SK" sz="2000" dirty="0"/>
              <a:t>is done as well</a:t>
            </a:r>
            <a:endParaRPr lang="en-CA" sz="2000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0E7C6F5-FA4C-EE44-95AB-691807C113FB}"/>
              </a:ext>
            </a:extLst>
          </p:cNvPr>
          <p:cNvSpPr/>
          <p:nvPr/>
        </p:nvSpPr>
        <p:spPr>
          <a:xfrm>
            <a:off x="2381250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a</a:t>
            </a:r>
            <a:endParaRPr lang="en-CA" b="1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988E97F-FF7F-9646-98C6-2305252335EE}"/>
              </a:ext>
            </a:extLst>
          </p:cNvPr>
          <p:cNvCxnSpPr/>
          <p:nvPr/>
        </p:nvCxnSpPr>
        <p:spPr>
          <a:xfrm>
            <a:off x="2095500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CB265C92-A234-3743-8F8C-76EC96606621}"/>
              </a:ext>
            </a:extLst>
          </p:cNvPr>
          <p:cNvSpPr txBox="1"/>
          <p:nvPr/>
        </p:nvSpPr>
        <p:spPr>
          <a:xfrm>
            <a:off x="6524625" y="2500314"/>
            <a:ext cx="40005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 indent="-457200" algn="ctr">
              <a:defRPr/>
            </a:pPr>
            <a:r>
              <a:rPr lang="sk-SK" sz="2400" b="1" dirty="0"/>
              <a:t>WE HAVE THE RESULT!</a:t>
            </a:r>
          </a:p>
          <a:p>
            <a:pPr lvl="1" indent="-457200" algn="ctr">
              <a:defRPr/>
            </a:pPr>
            <a:r>
              <a:rPr lang="sk-SK" sz="600" b="1" dirty="0"/>
              <a:t> </a:t>
            </a:r>
            <a:endParaRPr lang="sk-SK" sz="500" b="1" dirty="0"/>
          </a:p>
          <a:p>
            <a:pPr lvl="1" indent="-457200">
              <a:buFont typeface="+mj-lt"/>
              <a:buAutoNum type="arabicParenR" startAt="3"/>
              <a:defRPr/>
            </a:pPr>
            <a:r>
              <a:rPr lang="en-CA" sz="2400" dirty="0"/>
              <a:t>return the stack of vertices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7BA98B1-22A6-8344-BC60-BBCC66D6F087}"/>
              </a:ext>
            </a:extLst>
          </p:cNvPr>
          <p:cNvCxnSpPr/>
          <p:nvPr/>
        </p:nvCxnSpPr>
        <p:spPr>
          <a:xfrm rot="10800000" flipV="1">
            <a:off x="6024563" y="3429001"/>
            <a:ext cx="2786062" cy="2428875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65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1" grpId="0" animBg="1"/>
      <p:bldP spid="64" grpId="0" animBg="1"/>
      <p:bldP spid="67" grpId="0" animBg="1"/>
      <p:bldP spid="44" grpId="0" animBg="1"/>
      <p:bldP spid="69" grpId="0" animBg="1"/>
      <p:bldP spid="48" grpId="0" animBg="1"/>
      <p:bldP spid="7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BB9D8E27-E228-6345-AED6-802D9B11F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842"/>
            <a:ext cx="10515600" cy="830263"/>
          </a:xfrm>
        </p:spPr>
        <p:txBody>
          <a:bodyPr/>
          <a:lstStyle/>
          <a:p>
            <a:r>
              <a:rPr lang="en-CA" altLang="en-US" dirty="0"/>
              <a:t>Topological sort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36D4D55-6644-9449-B427-F84F8FEFACF8}"/>
              </a:ext>
            </a:extLst>
          </p:cNvPr>
          <p:cNvSpPr/>
          <p:nvPr/>
        </p:nvSpPr>
        <p:spPr>
          <a:xfrm>
            <a:off x="579436" y="248123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9865887-24F4-7E47-998B-109900CC3C74}"/>
              </a:ext>
            </a:extLst>
          </p:cNvPr>
          <p:cNvSpPr/>
          <p:nvPr/>
        </p:nvSpPr>
        <p:spPr>
          <a:xfrm>
            <a:off x="1365254" y="1695420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ABF3847-32DF-B446-B761-DAF09701BE94}"/>
              </a:ext>
            </a:extLst>
          </p:cNvPr>
          <p:cNvSpPr/>
          <p:nvPr/>
        </p:nvSpPr>
        <p:spPr>
          <a:xfrm>
            <a:off x="2222510" y="24812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3ACBF8C-A82A-F742-B55B-9C6289F62800}"/>
              </a:ext>
            </a:extLst>
          </p:cNvPr>
          <p:cNvSpPr/>
          <p:nvPr/>
        </p:nvSpPr>
        <p:spPr>
          <a:xfrm>
            <a:off x="2936890" y="33384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6EAC0F-F8DF-474C-A34A-B21A8CF4297F}"/>
              </a:ext>
            </a:extLst>
          </p:cNvPr>
          <p:cNvSpPr/>
          <p:nvPr/>
        </p:nvSpPr>
        <p:spPr>
          <a:xfrm>
            <a:off x="1436692" y="3338494"/>
            <a:ext cx="571504" cy="4286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6370DB9-9986-DB4F-8D2B-7FF700641C85}"/>
              </a:ext>
            </a:extLst>
          </p:cNvPr>
          <p:cNvSpPr/>
          <p:nvPr/>
        </p:nvSpPr>
        <p:spPr>
          <a:xfrm>
            <a:off x="2293948" y="4267188"/>
            <a:ext cx="571504" cy="4286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f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F9E86BB-9962-244A-BD7B-CD1930A95E6E}"/>
              </a:ext>
            </a:extLst>
          </p:cNvPr>
          <p:cNvCxnSpPr>
            <a:cxnSpLocks/>
            <a:endCxn id="4" idx="7"/>
          </p:cNvCxnSpPr>
          <p:nvPr/>
        </p:nvCxnSpPr>
        <p:spPr>
          <a:xfrm rot="5400000">
            <a:off x="1016022" y="2111351"/>
            <a:ext cx="484188" cy="382587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3E0E9E3-14FF-0449-8AF8-E5E993691525}"/>
              </a:ext>
            </a:extLst>
          </p:cNvPr>
          <p:cNvCxnSpPr>
            <a:stCxn id="5" idx="5"/>
            <a:endCxn id="7" idx="1"/>
          </p:cNvCxnSpPr>
          <p:nvPr/>
        </p:nvCxnSpPr>
        <p:spPr>
          <a:xfrm rot="16200000" flipH="1">
            <a:off x="1837553" y="2075632"/>
            <a:ext cx="484188" cy="4540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561D4AD-8E19-D146-A032-6CF250B5B66F}"/>
              </a:ext>
            </a:extLst>
          </p:cNvPr>
          <p:cNvCxnSpPr>
            <a:cxnSpLocks/>
            <a:endCxn id="9" idx="6"/>
          </p:cNvCxnSpPr>
          <p:nvPr/>
        </p:nvCxnSpPr>
        <p:spPr>
          <a:xfrm rot="10800000">
            <a:off x="2008209" y="3552800"/>
            <a:ext cx="928688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BC4D8DC-C023-A24B-B7FF-88AB4DCD0661}"/>
              </a:ext>
            </a:extLst>
          </p:cNvPr>
          <p:cNvCxnSpPr>
            <a:stCxn id="7" idx="5"/>
            <a:endCxn id="8" idx="0"/>
          </p:cNvCxnSpPr>
          <p:nvPr/>
        </p:nvCxnSpPr>
        <p:spPr>
          <a:xfrm rot="16200000" flipH="1">
            <a:off x="2720204" y="2836045"/>
            <a:ext cx="492125" cy="512763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0BC8E9-A363-944D-B02D-E24F460204F0}"/>
              </a:ext>
            </a:extLst>
          </p:cNvPr>
          <p:cNvCxnSpPr>
            <a:stCxn id="4" idx="5"/>
            <a:endCxn id="9" idx="1"/>
          </p:cNvCxnSpPr>
          <p:nvPr/>
        </p:nvCxnSpPr>
        <p:spPr>
          <a:xfrm rot="16200000" flipH="1">
            <a:off x="1016023" y="2897164"/>
            <a:ext cx="555625" cy="4540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CFC68A5-2542-5848-A961-E14BC6B58F60}"/>
              </a:ext>
            </a:extLst>
          </p:cNvPr>
          <p:cNvCxnSpPr>
            <a:cxnSpLocks/>
            <a:endCxn id="9" idx="7"/>
          </p:cNvCxnSpPr>
          <p:nvPr/>
        </p:nvCxnSpPr>
        <p:spPr>
          <a:xfrm rot="5400000">
            <a:off x="1837554" y="2932883"/>
            <a:ext cx="555625" cy="382587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4CACDEB-3B03-A24D-AB6D-B558F0A909DC}"/>
              </a:ext>
            </a:extLst>
          </p:cNvPr>
          <p:cNvCxnSpPr>
            <a:stCxn id="9" idx="5"/>
            <a:endCxn id="10" idx="1"/>
          </p:cNvCxnSpPr>
          <p:nvPr/>
        </p:nvCxnSpPr>
        <p:spPr>
          <a:xfrm rot="16200000" flipH="1">
            <a:off x="1837554" y="3790132"/>
            <a:ext cx="627062" cy="454025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0EF47CB-B67E-444D-A213-852DFC5FD6F5}"/>
              </a:ext>
            </a:extLst>
          </p:cNvPr>
          <p:cNvCxnSpPr>
            <a:stCxn id="8" idx="4"/>
            <a:endCxn id="10" idx="7"/>
          </p:cNvCxnSpPr>
          <p:nvPr/>
        </p:nvCxnSpPr>
        <p:spPr>
          <a:xfrm rot="5400000">
            <a:off x="2720204" y="3828232"/>
            <a:ext cx="563562" cy="4413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D52FB218-AF82-C14C-92C1-16B33362456F}"/>
              </a:ext>
            </a:extLst>
          </p:cNvPr>
          <p:cNvSpPr/>
          <p:nvPr/>
        </p:nvSpPr>
        <p:spPr>
          <a:xfrm>
            <a:off x="2936890" y="33384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b="1" dirty="0">
                <a:solidFill>
                  <a:schemeClr val="bg1"/>
                </a:solidFill>
              </a:rPr>
              <a:t>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402F36D-0A29-034B-88BE-AEA0A298F944}"/>
              </a:ext>
            </a:extLst>
          </p:cNvPr>
          <p:cNvSpPr/>
          <p:nvPr/>
        </p:nvSpPr>
        <p:spPr>
          <a:xfrm>
            <a:off x="1436692" y="3338494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CF13C97-FD3C-8D4E-81A3-90DD9F4F408D}"/>
              </a:ext>
            </a:extLst>
          </p:cNvPr>
          <p:cNvSpPr/>
          <p:nvPr/>
        </p:nvSpPr>
        <p:spPr>
          <a:xfrm>
            <a:off x="2293948" y="426718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D13D088-EF13-2D43-A9CF-CD38EE57E9D8}"/>
              </a:ext>
            </a:extLst>
          </p:cNvPr>
          <p:cNvSpPr/>
          <p:nvPr/>
        </p:nvSpPr>
        <p:spPr>
          <a:xfrm>
            <a:off x="5595939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f</a:t>
            </a:r>
            <a:endParaRPr lang="en-CA" b="1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8E98221-3FB5-144B-9FEF-88D098205C33}"/>
              </a:ext>
            </a:extLst>
          </p:cNvPr>
          <p:cNvCxnSpPr>
            <a:cxnSpLocks/>
            <a:stCxn id="42" idx="3"/>
            <a:endCxn id="0" idx="2"/>
          </p:cNvCxnSpPr>
          <p:nvPr/>
        </p:nvCxnSpPr>
        <p:spPr>
          <a:xfrm>
            <a:off x="5953125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59373A1D-5354-3143-A890-69A47F274B31}"/>
              </a:ext>
            </a:extLst>
          </p:cNvPr>
          <p:cNvSpPr/>
          <p:nvPr/>
        </p:nvSpPr>
        <p:spPr>
          <a:xfrm>
            <a:off x="6238876" y="6215082"/>
            <a:ext cx="214314" cy="2143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52551FB-36A7-B24B-8788-5FCBE2C34BA4}"/>
              </a:ext>
            </a:extLst>
          </p:cNvPr>
          <p:cNvSpPr/>
          <p:nvPr/>
        </p:nvSpPr>
        <p:spPr>
          <a:xfrm>
            <a:off x="4953000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d</a:t>
            </a:r>
            <a:endParaRPr lang="en-CA" b="1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C17C9A6-C690-CF4B-AB0D-AE3DFACCDA84}"/>
              </a:ext>
            </a:extLst>
          </p:cNvPr>
          <p:cNvCxnSpPr>
            <a:stCxn id="49" idx="3"/>
          </p:cNvCxnSpPr>
          <p:nvPr/>
        </p:nvCxnSpPr>
        <p:spPr>
          <a:xfrm>
            <a:off x="5310188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51808611-83E7-7C43-9FE4-093AE33060A3}"/>
              </a:ext>
            </a:extLst>
          </p:cNvPr>
          <p:cNvSpPr/>
          <p:nvPr/>
        </p:nvSpPr>
        <p:spPr>
          <a:xfrm>
            <a:off x="4310064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e</a:t>
            </a:r>
            <a:endParaRPr lang="en-CA" b="1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E27101A-93C2-9F44-886A-F5F1C8331592}"/>
              </a:ext>
            </a:extLst>
          </p:cNvPr>
          <p:cNvCxnSpPr>
            <a:stCxn id="51" idx="3"/>
          </p:cNvCxnSpPr>
          <p:nvPr/>
        </p:nvCxnSpPr>
        <p:spPr>
          <a:xfrm>
            <a:off x="4667250" y="632301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3C8F76F-601B-684B-BBC9-872AC66A5A92}"/>
              </a:ext>
            </a:extLst>
          </p:cNvPr>
          <p:cNvCxnSpPr/>
          <p:nvPr/>
        </p:nvCxnSpPr>
        <p:spPr>
          <a:xfrm>
            <a:off x="4024313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D0C70D92-6738-014F-BE58-D7B94CDD0FF7}"/>
              </a:ext>
            </a:extLst>
          </p:cNvPr>
          <p:cNvSpPr/>
          <p:nvPr/>
        </p:nvSpPr>
        <p:spPr>
          <a:xfrm>
            <a:off x="3667125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c</a:t>
            </a:r>
            <a:endParaRPr lang="en-CA" b="1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8C3CBFF-BEEF-8F4B-958F-362D3EF42E55}"/>
              </a:ext>
            </a:extLst>
          </p:cNvPr>
          <p:cNvCxnSpPr/>
          <p:nvPr/>
        </p:nvCxnSpPr>
        <p:spPr>
          <a:xfrm>
            <a:off x="3381375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id="{CDEBE5FC-415C-484F-BE45-1F1BD11EE0FA}"/>
              </a:ext>
            </a:extLst>
          </p:cNvPr>
          <p:cNvSpPr/>
          <p:nvPr/>
        </p:nvSpPr>
        <p:spPr>
          <a:xfrm>
            <a:off x="1365254" y="1695420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9EBFC1D-B8D2-B44B-A616-5D8316D9F2DB}"/>
              </a:ext>
            </a:extLst>
          </p:cNvPr>
          <p:cNvSpPr/>
          <p:nvPr/>
        </p:nvSpPr>
        <p:spPr>
          <a:xfrm>
            <a:off x="579436" y="2481238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FC04868-7A4C-F94E-A158-581FB642B819}"/>
              </a:ext>
            </a:extLst>
          </p:cNvPr>
          <p:cNvSpPr/>
          <p:nvPr/>
        </p:nvSpPr>
        <p:spPr>
          <a:xfrm>
            <a:off x="3024189" y="6072188"/>
            <a:ext cx="357187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b</a:t>
            </a:r>
            <a:endParaRPr lang="en-CA" b="1" dirty="0"/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FF65818-F9EF-AD4F-B9C2-185AC991E26D}"/>
              </a:ext>
            </a:extLst>
          </p:cNvPr>
          <p:cNvCxnSpPr/>
          <p:nvPr/>
        </p:nvCxnSpPr>
        <p:spPr>
          <a:xfrm>
            <a:off x="2738438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A9E6057-E5CE-EB48-A013-1F2EF99B7F57}"/>
              </a:ext>
            </a:extLst>
          </p:cNvPr>
          <p:cNvSpPr/>
          <p:nvPr/>
        </p:nvSpPr>
        <p:spPr>
          <a:xfrm>
            <a:off x="2381250" y="6072188"/>
            <a:ext cx="357188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2800" b="1" dirty="0"/>
              <a:t>a</a:t>
            </a:r>
            <a:endParaRPr lang="en-CA" b="1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0E06B29B-93C9-C740-9226-2C22CDD5BFEC}"/>
              </a:ext>
            </a:extLst>
          </p:cNvPr>
          <p:cNvCxnSpPr/>
          <p:nvPr/>
        </p:nvCxnSpPr>
        <p:spPr>
          <a:xfrm>
            <a:off x="2095500" y="631983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C06F27AB-5849-B649-9798-6F429DA290E0}"/>
              </a:ext>
            </a:extLst>
          </p:cNvPr>
          <p:cNvSpPr txBox="1"/>
          <p:nvPr/>
        </p:nvSpPr>
        <p:spPr>
          <a:xfrm>
            <a:off x="6738940" y="434440"/>
            <a:ext cx="40005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>
              <a:defRPr/>
            </a:pPr>
            <a:r>
              <a:rPr lang="en-US" sz="2400" dirty="0"/>
              <a:t>T</a:t>
            </a:r>
            <a:r>
              <a:rPr lang="sk-SK" sz="2400" dirty="0"/>
              <a:t>opological sort</a:t>
            </a:r>
            <a:r>
              <a:rPr lang="en-US" sz="2400" dirty="0"/>
              <a:t> is not unique</a:t>
            </a:r>
            <a:endParaRPr lang="en-CA" sz="24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FF29C83-C6A5-A042-9F10-C12421A1E305}"/>
              </a:ext>
            </a:extLst>
          </p:cNvPr>
          <p:cNvSpPr txBox="1"/>
          <p:nvPr/>
        </p:nvSpPr>
        <p:spPr>
          <a:xfrm>
            <a:off x="6738940" y="984371"/>
            <a:ext cx="4000500" cy="8302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>
              <a:defRPr/>
            </a:pPr>
            <a:r>
              <a:rPr lang="en-US" sz="2400" dirty="0"/>
              <a:t>Try yourself with different </a:t>
            </a:r>
            <a:r>
              <a:rPr lang="sk-SK" sz="2400" dirty="0"/>
              <a:t>vertex </a:t>
            </a:r>
            <a:r>
              <a:rPr lang="en-US" sz="2400" dirty="0"/>
              <a:t>order for DFS visit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CD1EF0B-83F1-D641-94B9-AD0E41499513}"/>
              </a:ext>
            </a:extLst>
          </p:cNvPr>
          <p:cNvSpPr txBox="1"/>
          <p:nvPr/>
        </p:nvSpPr>
        <p:spPr>
          <a:xfrm>
            <a:off x="6738940" y="4695816"/>
            <a:ext cx="4000500" cy="19383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>
              <a:defRPr/>
            </a:pPr>
            <a:r>
              <a:rPr lang="sk-SK" sz="2400" dirty="0"/>
              <a:t>Note: If you redraw the graph so that all vertices are in a line ordered by a valid topological sort, then all edges point </a:t>
            </a:r>
            <a:r>
              <a:rPr lang="en-US" sz="2400"/>
              <a:t>“</a:t>
            </a:r>
            <a:r>
              <a:rPr lang="sk-SK" sz="2400" b="1"/>
              <a:t>from</a:t>
            </a:r>
            <a:r>
              <a:rPr lang="sk-SK" sz="2400"/>
              <a:t> </a:t>
            </a:r>
            <a:r>
              <a:rPr lang="sk-SK" sz="2400" b="1" dirty="0"/>
              <a:t>left to right</a:t>
            </a:r>
            <a:r>
              <a:rPr lang="sk-SK" sz="2400" dirty="0"/>
              <a:t>“</a:t>
            </a:r>
            <a:endParaRPr lang="en-US" sz="2400" dirty="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11D726F-D3E9-4D4A-B63D-884BF71D3A46}"/>
              </a:ext>
            </a:extLst>
          </p:cNvPr>
          <p:cNvSpPr/>
          <p:nvPr/>
        </p:nvSpPr>
        <p:spPr>
          <a:xfrm>
            <a:off x="6692360" y="2735896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A11625A7-58F3-0D45-9262-B1F56B3F205E}"/>
              </a:ext>
            </a:extLst>
          </p:cNvPr>
          <p:cNvSpPr/>
          <p:nvPr/>
        </p:nvSpPr>
        <p:spPr>
          <a:xfrm>
            <a:off x="7738028" y="2735896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b="1" dirty="0">
                <a:solidFill>
                  <a:schemeClr val="bg1"/>
                </a:solidFill>
              </a:rPr>
              <a:t>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A866F1E7-BD5E-6948-A0D8-707470FDDC4B}"/>
              </a:ext>
            </a:extLst>
          </p:cNvPr>
          <p:cNvSpPr/>
          <p:nvPr/>
        </p:nvSpPr>
        <p:spPr>
          <a:xfrm>
            <a:off x="8783696" y="2740221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71A514DA-3976-274F-8D39-DF6C378C3007}"/>
              </a:ext>
            </a:extLst>
          </p:cNvPr>
          <p:cNvSpPr/>
          <p:nvPr/>
        </p:nvSpPr>
        <p:spPr>
          <a:xfrm>
            <a:off x="9829364" y="2736313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3C742B40-4502-8C4C-849C-6AC42B204C1A}"/>
              </a:ext>
            </a:extLst>
          </p:cNvPr>
          <p:cNvSpPr/>
          <p:nvPr/>
        </p:nvSpPr>
        <p:spPr>
          <a:xfrm>
            <a:off x="4540542" y="2727851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D3EFD31-40CC-6C40-AFD7-368DC9BABEAB}"/>
              </a:ext>
            </a:extLst>
          </p:cNvPr>
          <p:cNvSpPr/>
          <p:nvPr/>
        </p:nvSpPr>
        <p:spPr>
          <a:xfrm>
            <a:off x="5616451" y="2727851"/>
            <a:ext cx="571504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bg1"/>
                </a:solidFill>
              </a:rPr>
              <a:t>b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E4D82ED4-EDE7-054C-BCAB-624402BB8467}"/>
              </a:ext>
            </a:extLst>
          </p:cNvPr>
          <p:cNvCxnSpPr>
            <a:cxnSpLocks/>
            <a:stCxn id="95" idx="6"/>
            <a:endCxn id="96" idx="2"/>
          </p:cNvCxnSpPr>
          <p:nvPr/>
        </p:nvCxnSpPr>
        <p:spPr>
          <a:xfrm>
            <a:off x="5112046" y="2942165"/>
            <a:ext cx="504405" cy="0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6DAA9F2B-6141-E04A-B327-CA53FF55CB7B}"/>
              </a:ext>
            </a:extLst>
          </p:cNvPr>
          <p:cNvCxnSpPr>
            <a:cxnSpLocks/>
          </p:cNvCxnSpPr>
          <p:nvPr/>
        </p:nvCxnSpPr>
        <p:spPr>
          <a:xfrm>
            <a:off x="7263864" y="2950210"/>
            <a:ext cx="504405" cy="0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5971B606-4AEC-E144-B2BB-7AAC97C6A311}"/>
              </a:ext>
            </a:extLst>
          </p:cNvPr>
          <p:cNvCxnSpPr>
            <a:cxnSpLocks/>
          </p:cNvCxnSpPr>
          <p:nvPr/>
        </p:nvCxnSpPr>
        <p:spPr>
          <a:xfrm>
            <a:off x="8309532" y="2942165"/>
            <a:ext cx="504405" cy="0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DC194CB9-E6AC-084E-9FA2-2BCA7B618883}"/>
              </a:ext>
            </a:extLst>
          </p:cNvPr>
          <p:cNvCxnSpPr>
            <a:cxnSpLocks/>
          </p:cNvCxnSpPr>
          <p:nvPr/>
        </p:nvCxnSpPr>
        <p:spPr>
          <a:xfrm>
            <a:off x="9355200" y="2950210"/>
            <a:ext cx="504405" cy="0"/>
          </a:xfrm>
          <a:prstGeom prst="straightConnector1">
            <a:avLst/>
          </a:prstGeom>
          <a:ln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>
            <a:extLst>
              <a:ext uri="{FF2B5EF4-FFF2-40B4-BE49-F238E27FC236}">
                <a16:creationId xmlns:a16="http://schemas.microsoft.com/office/drawing/2014/main" id="{1100F223-7B53-1A40-AA6D-7097ABEAE684}"/>
              </a:ext>
            </a:extLst>
          </p:cNvPr>
          <p:cNvCxnSpPr>
            <a:stCxn id="95" idx="0"/>
            <a:endCxn id="80" idx="0"/>
          </p:cNvCxnSpPr>
          <p:nvPr/>
        </p:nvCxnSpPr>
        <p:spPr>
          <a:xfrm rot="16200000" flipH="1">
            <a:off x="5898180" y="1655964"/>
            <a:ext cx="8045" cy="2151818"/>
          </a:xfrm>
          <a:prstGeom prst="curvedConnector3">
            <a:avLst>
              <a:gd name="adj1" fmla="val -2841516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2" name="Curved Connector 101">
            <a:extLst>
              <a:ext uri="{FF2B5EF4-FFF2-40B4-BE49-F238E27FC236}">
                <a16:creationId xmlns:a16="http://schemas.microsoft.com/office/drawing/2014/main" id="{96A40465-EF62-1A42-87D7-9143088E438F}"/>
              </a:ext>
            </a:extLst>
          </p:cNvPr>
          <p:cNvCxnSpPr/>
          <p:nvPr/>
        </p:nvCxnSpPr>
        <p:spPr>
          <a:xfrm rot="16200000" flipH="1">
            <a:off x="9065426" y="1651641"/>
            <a:ext cx="8045" cy="2151818"/>
          </a:xfrm>
          <a:prstGeom prst="curvedConnector3">
            <a:avLst>
              <a:gd name="adj1" fmla="val -2841516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Curved Connector 28">
            <a:extLst>
              <a:ext uri="{FF2B5EF4-FFF2-40B4-BE49-F238E27FC236}">
                <a16:creationId xmlns:a16="http://schemas.microsoft.com/office/drawing/2014/main" id="{2D0C8C6D-6160-6A40-9508-39A17BEC10D2}"/>
              </a:ext>
            </a:extLst>
          </p:cNvPr>
          <p:cNvCxnSpPr>
            <a:stCxn id="80" idx="4"/>
            <a:endCxn id="93" idx="4"/>
          </p:cNvCxnSpPr>
          <p:nvPr/>
        </p:nvCxnSpPr>
        <p:spPr>
          <a:xfrm rot="16200000" flipH="1">
            <a:off x="8021618" y="2121018"/>
            <a:ext cx="4325" cy="2091336"/>
          </a:xfrm>
          <a:prstGeom prst="curvedConnector3">
            <a:avLst>
              <a:gd name="adj1" fmla="val 5385549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82D50967-DAE0-3C4C-B436-47528511A3EC}"/>
              </a:ext>
            </a:extLst>
          </p:cNvPr>
          <p:cNvCxnSpPr>
            <a:stCxn id="96" idx="4"/>
            <a:endCxn id="93" idx="4"/>
          </p:cNvCxnSpPr>
          <p:nvPr/>
        </p:nvCxnSpPr>
        <p:spPr>
          <a:xfrm rot="16200000" flipH="1">
            <a:off x="7479640" y="1579041"/>
            <a:ext cx="12370" cy="3167245"/>
          </a:xfrm>
          <a:prstGeom prst="curvedConnector3">
            <a:avLst>
              <a:gd name="adj1" fmla="val 3604883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93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DA0216F5-400B-DB4A-A875-2F7DAC2ED2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9790" y="35859"/>
            <a:ext cx="10163502" cy="658368"/>
          </a:xfrm>
        </p:spPr>
        <p:txBody>
          <a:bodyPr>
            <a:normAutofit/>
          </a:bodyPr>
          <a:lstStyle/>
          <a:p>
            <a:r>
              <a:rPr lang="en-US" sz="3600" dirty="0"/>
              <a:t>Topological Sort</a:t>
            </a:r>
            <a:endParaRPr lang="en-US" altLang="en-US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21C4AB-F870-E340-A045-CD10067D0944}"/>
              </a:ext>
            </a:extLst>
          </p:cNvPr>
          <p:cNvSpPr txBox="1">
            <a:spLocks/>
          </p:cNvSpPr>
          <p:nvPr/>
        </p:nvSpPr>
        <p:spPr bwMode="auto">
          <a:xfrm>
            <a:off x="1039791" y="781403"/>
            <a:ext cx="4288954" cy="584011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65735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#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include &lt;iostream&gt;</a:t>
            </a:r>
            <a:endParaRPr lang="en-US" sz="2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#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include &lt;vector&gt;</a:t>
            </a:r>
            <a:endParaRPr lang="en-US" sz="2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</a:t>
            </a:r>
            <a:r>
              <a:rPr lang="en-US" sz="1800" dirty="0">
                <a:solidFill>
                  <a:srgbClr val="0088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using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en-US" sz="1800" dirty="0">
                <a:solidFill>
                  <a:srgbClr val="0088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namespace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std;</a:t>
            </a:r>
            <a:endParaRPr lang="en-US" sz="2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vector &lt;</a:t>
            </a:r>
            <a:r>
              <a:rPr lang="en-US" sz="1800" dirty="0">
                <a:solidFill>
                  <a:srgbClr val="333399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int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&gt; adj[</a:t>
            </a:r>
            <a:r>
              <a:rPr lang="en-US" sz="1800" dirty="0">
                <a:solidFill>
                  <a:srgbClr val="0000DD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10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];</a:t>
            </a: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vector &lt;</a:t>
            </a:r>
            <a:r>
              <a:rPr lang="en-US" sz="1800" dirty="0">
                <a:solidFill>
                  <a:srgbClr val="333399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int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&gt; 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ts_stack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[</a:t>
            </a:r>
            <a:r>
              <a:rPr lang="en-US" sz="1800" dirty="0">
                <a:solidFill>
                  <a:srgbClr val="0000DD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10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];</a:t>
            </a:r>
            <a:endParaRPr lang="en-US" sz="1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</a:t>
            </a:r>
            <a:r>
              <a:rPr lang="en-US" sz="1800" dirty="0">
                <a:solidFill>
                  <a:srgbClr val="333399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bool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visited[</a:t>
            </a:r>
            <a:r>
              <a:rPr lang="en-US" sz="1800" dirty="0">
                <a:solidFill>
                  <a:srgbClr val="0000DD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10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];</a:t>
            </a:r>
            <a:endParaRPr lang="en-US" sz="2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lvl="0"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    </a:t>
            </a:r>
            <a:r>
              <a:rPr lang="en-US" sz="1800" dirty="0">
                <a:solidFill>
                  <a:srgbClr val="333399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int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nodes, edges, x, y, j = </a:t>
            </a:r>
            <a:r>
              <a:rPr lang="en-US" sz="1800" dirty="0">
                <a:solidFill>
                  <a:srgbClr val="0000DD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0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;   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connectedComponents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= </a:t>
            </a:r>
            <a:r>
              <a:rPr lang="en-US" sz="1800" dirty="0">
                <a:solidFill>
                  <a:srgbClr val="0000DD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0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;</a:t>
            </a:r>
            <a:endParaRPr lang="en-US" sz="1800" dirty="0">
              <a:solidFill>
                <a:prstClr val="black"/>
              </a:solidFill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2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</a:t>
            </a:r>
            <a:r>
              <a:rPr lang="en-US" sz="1800" dirty="0">
                <a:solidFill>
                  <a:srgbClr val="333399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void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en-US" sz="1800" dirty="0" err="1">
                <a:solidFill>
                  <a:srgbClr val="0066BB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rdfs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(</a:t>
            </a:r>
            <a:r>
              <a:rPr lang="en-US" sz="1800" dirty="0">
                <a:solidFill>
                  <a:srgbClr val="333399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int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s) {</a:t>
            </a:r>
            <a:endParaRPr lang="en-US" sz="2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visited[s] = </a:t>
            </a:r>
            <a:r>
              <a:rPr lang="en-US" sz="1800" dirty="0">
                <a:solidFill>
                  <a:srgbClr val="00702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true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;</a:t>
            </a:r>
            <a:endParaRPr lang="en-US" sz="2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0088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for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(</a:t>
            </a:r>
            <a:r>
              <a:rPr lang="en-US" sz="1800" dirty="0">
                <a:solidFill>
                  <a:srgbClr val="333399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int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= </a:t>
            </a:r>
            <a:r>
              <a:rPr lang="en-US" sz="1800" dirty="0">
                <a:solidFill>
                  <a:srgbClr val="0000DD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0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;i &lt; adj[s].size();++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)    {</a:t>
            </a:r>
            <a:endParaRPr lang="en-US" sz="2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 </a:t>
            </a:r>
            <a:r>
              <a:rPr lang="en-US" sz="1800" dirty="0">
                <a:solidFill>
                  <a:srgbClr val="0088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if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(visited[adj[s][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]] == </a:t>
            </a:r>
            <a:r>
              <a:rPr lang="en-US" sz="1800" dirty="0">
                <a:solidFill>
                  <a:srgbClr val="00702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false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)</a:t>
            </a:r>
            <a:endParaRPr lang="en-US" sz="2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     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rdfs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(adj[s][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]);</a:t>
            </a:r>
            <a:endParaRPr lang="en-US" sz="2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} </a:t>
            </a: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	</a:t>
            </a:r>
            <a:r>
              <a:rPr lang="en-US" sz="1800" dirty="0" err="1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ts_stack</a:t>
            </a:r>
            <a:r>
              <a:rPr lang="en-US" sz="1800" dirty="0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[</a:t>
            </a:r>
            <a:r>
              <a:rPr lang="en-US" sz="1800" dirty="0" err="1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j++</a:t>
            </a:r>
            <a:r>
              <a:rPr lang="en-US" sz="1800" dirty="0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].</a:t>
            </a:r>
            <a:r>
              <a:rPr lang="en-US" sz="1800" dirty="0" err="1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push_back</a:t>
            </a:r>
            <a:r>
              <a:rPr lang="en-US" sz="1800" dirty="0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(s); 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}</a:t>
            </a:r>
            <a:endParaRPr lang="en-US" sz="2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 </a:t>
            </a:r>
            <a:endParaRPr lang="en-US" sz="2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</a:t>
            </a:r>
            <a:r>
              <a:rPr lang="en-US" sz="1800" dirty="0">
                <a:solidFill>
                  <a:srgbClr val="333399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void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en-US" sz="1800" dirty="0" err="1">
                <a:solidFill>
                  <a:srgbClr val="0066BB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dfs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() {</a:t>
            </a:r>
            <a:endParaRPr lang="en-US" sz="2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</a:t>
            </a:r>
            <a:r>
              <a:rPr lang="en-US" sz="1800" dirty="0">
                <a:solidFill>
                  <a:srgbClr val="0088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for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(</a:t>
            </a:r>
            <a:r>
              <a:rPr lang="en-US" sz="1800" dirty="0">
                <a:solidFill>
                  <a:srgbClr val="333399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int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= </a:t>
            </a:r>
            <a:r>
              <a:rPr lang="en-US" sz="1800" dirty="0">
                <a:solidFill>
                  <a:srgbClr val="0000DD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0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;i &lt; </a:t>
            </a:r>
            <a:r>
              <a:rPr lang="en-US" sz="1800" dirty="0">
                <a:solidFill>
                  <a:srgbClr val="0000DD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10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;++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)</a:t>
            </a:r>
            <a:endParaRPr lang="en-US" sz="2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 visited[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] = </a:t>
            </a:r>
            <a:r>
              <a:rPr lang="en-US" sz="1800" dirty="0">
                <a:solidFill>
                  <a:srgbClr val="00702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false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;</a:t>
            </a:r>
            <a:endParaRPr lang="en-US" sz="2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</a:t>
            </a:r>
            <a:endParaRPr lang="en-US" sz="2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A7B264-9425-574B-9DB8-DA81E1BE1E13}"/>
              </a:ext>
            </a:extLst>
          </p:cNvPr>
          <p:cNvSpPr txBox="1">
            <a:spLocks/>
          </p:cNvSpPr>
          <p:nvPr/>
        </p:nvSpPr>
        <p:spPr bwMode="auto">
          <a:xfrm>
            <a:off x="5687682" y="781403"/>
            <a:ext cx="6199518" cy="584011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00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0088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for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(</a:t>
            </a:r>
            <a:r>
              <a:rPr lang="en-US" sz="1800" dirty="0">
                <a:solidFill>
                  <a:srgbClr val="333399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int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= </a:t>
            </a:r>
            <a:r>
              <a:rPr lang="en-US" sz="1800" dirty="0">
                <a:solidFill>
                  <a:srgbClr val="0000DD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1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;i &lt;= nodes;++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) {</a:t>
            </a:r>
            <a:endParaRPr lang="en-US" sz="1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 </a:t>
            </a:r>
            <a:r>
              <a:rPr lang="en-US" sz="1800" dirty="0">
                <a:solidFill>
                  <a:srgbClr val="0088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if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(visited[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] == </a:t>
            </a:r>
            <a:r>
              <a:rPr lang="en-US" sz="1800" dirty="0">
                <a:solidFill>
                  <a:srgbClr val="00702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false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)     {</a:t>
            </a:r>
            <a:endParaRPr lang="en-US" sz="1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     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rdfs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(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);</a:t>
            </a:r>
            <a:endParaRPr lang="en-US" sz="1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     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connectedComponents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++;</a:t>
            </a:r>
            <a:endParaRPr lang="en-US" sz="1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}    }</a:t>
            </a: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}</a:t>
            </a:r>
            <a:endParaRPr lang="en-US" sz="1800" dirty="0">
              <a:solidFill>
                <a:srgbClr val="333399"/>
              </a:solidFill>
              <a:latin typeface="Avenir Light" panose="020B0402020203020204" pitchFamily="34" charset="77"/>
              <a:ea typeface="Times New Roman" panose="02020603050405020304" pitchFamily="18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99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int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en-US" sz="1800" dirty="0">
                <a:solidFill>
                  <a:srgbClr val="0066BB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main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() {</a:t>
            </a:r>
            <a:endParaRPr lang="en-US" sz="1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cout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&lt;&lt; "Number of vertices: ";</a:t>
            </a:r>
            <a:endParaRPr lang="en-US" sz="1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cin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&gt;&gt; nodes;                       </a:t>
            </a:r>
            <a:r>
              <a:rPr lang="en-US" sz="1800" dirty="0">
                <a:solidFill>
                  <a:srgbClr val="888888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//Number of nodes</a:t>
            </a:r>
            <a:endParaRPr lang="en-US" sz="1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cout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&lt;&lt; "Number of edges: ";</a:t>
            </a:r>
            <a:endParaRPr lang="en-US" sz="1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cin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&gt;&gt; edges;                       </a:t>
            </a:r>
            <a:r>
              <a:rPr lang="en-US" sz="1800" dirty="0">
                <a:solidFill>
                  <a:srgbClr val="888888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//Number of edges</a:t>
            </a:r>
            <a:endParaRPr lang="en-US" sz="1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</a:t>
            </a:r>
            <a:r>
              <a:rPr lang="en-US" sz="1800" dirty="0">
                <a:solidFill>
                  <a:srgbClr val="0088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for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(</a:t>
            </a:r>
            <a:r>
              <a:rPr lang="en-US" sz="1800" dirty="0">
                <a:solidFill>
                  <a:srgbClr val="333399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int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= </a:t>
            </a:r>
            <a:r>
              <a:rPr lang="en-US" sz="1800" dirty="0">
                <a:solidFill>
                  <a:srgbClr val="0000DD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0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;i &lt; edges;++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) {</a:t>
            </a:r>
            <a:endParaRPr lang="en-US" sz="1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cin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&gt;&gt; x &gt;&gt; y;     </a:t>
            </a:r>
            <a:endParaRPr lang="en-US" sz="1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adj[x].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push_back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(y);           </a:t>
            </a:r>
            <a:r>
              <a:rPr lang="en-US" sz="1800" dirty="0">
                <a:solidFill>
                  <a:srgbClr val="888888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//Edge </a:t>
            </a:r>
            <a:r>
              <a:rPr lang="en-US" sz="1800" dirty="0" err="1">
                <a:solidFill>
                  <a:srgbClr val="888888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x,y</a:t>
            </a:r>
            <a:endParaRPr lang="en-US" sz="1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	} </a:t>
            </a:r>
            <a:endParaRPr lang="en-US" sz="1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</a:t>
            </a:r>
            <a:r>
              <a:rPr lang="en-US" sz="1800" dirty="0" err="1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dfs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();                   </a:t>
            </a:r>
            <a:r>
              <a:rPr lang="en-US" sz="1800" dirty="0">
                <a:solidFill>
                  <a:srgbClr val="888888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//Call the topological sort</a:t>
            </a: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        </a:t>
            </a:r>
            <a:r>
              <a:rPr lang="en-US" sz="1800" dirty="0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for(int </a:t>
            </a:r>
            <a:r>
              <a:rPr lang="en-US" sz="1800" dirty="0" err="1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= nodes - 1;i &gt;= 0;--</a:t>
            </a:r>
            <a:r>
              <a:rPr lang="en-US" sz="1800" dirty="0" err="1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) {		</a:t>
            </a: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	    </a:t>
            </a:r>
            <a:r>
              <a:rPr lang="en-US" sz="1800" dirty="0" err="1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cout</a:t>
            </a:r>
            <a:r>
              <a:rPr lang="en-US" sz="1800" dirty="0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&lt;&lt; </a:t>
            </a:r>
            <a:r>
              <a:rPr lang="en-US" sz="1800" dirty="0" err="1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ts_stack</a:t>
            </a:r>
            <a:r>
              <a:rPr lang="en-US" sz="1800" dirty="0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[</a:t>
            </a:r>
            <a:r>
              <a:rPr lang="en-US" sz="1800" dirty="0" err="1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][0] &lt;&lt; “-&gt;”; //Print the stack</a:t>
            </a: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FF00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}</a:t>
            </a:r>
            <a:endParaRPr lang="en-US" sz="1800" dirty="0">
              <a:solidFill>
                <a:srgbClr val="FF0000"/>
              </a:solidFill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008800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       return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en-US" sz="1800" dirty="0">
                <a:solidFill>
                  <a:srgbClr val="0000DD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0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;</a:t>
            </a:r>
            <a:r>
              <a:rPr lang="en-US" sz="1800" dirty="0"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en-US" sz="1800" dirty="0">
                <a:solidFill>
                  <a:srgbClr val="333333"/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Vrinda" panose="020B0502040204020203" pitchFamily="34" charset="0"/>
              </a:rPr>
              <a:t>}</a:t>
            </a:r>
            <a:endParaRPr lang="en-US" sz="1800" dirty="0">
              <a:latin typeface="Avenir Light" panose="020B0402020203020204" pitchFamily="34" charset="77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53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998065EA-9793-404B-9AD7-B1D558D29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745"/>
            <a:ext cx="10515600" cy="770656"/>
          </a:xfrm>
        </p:spPr>
        <p:txBody>
          <a:bodyPr/>
          <a:lstStyle/>
          <a:p>
            <a:r>
              <a:rPr lang="en-CA" altLang="en-US" dirty="0"/>
              <a:t>Time complexity of TS(G)</a:t>
            </a:r>
          </a:p>
        </p:txBody>
      </p:sp>
      <p:sp>
        <p:nvSpPr>
          <p:cNvPr id="5" name="object 8">
            <a:extLst>
              <a:ext uri="{FF2B5EF4-FFF2-40B4-BE49-F238E27FC236}">
                <a16:creationId xmlns:a16="http://schemas.microsoft.com/office/drawing/2014/main" id="{11120FC9-C679-EA4B-AC59-5232EB81DAEA}"/>
              </a:ext>
            </a:extLst>
          </p:cNvPr>
          <p:cNvSpPr txBox="1"/>
          <p:nvPr/>
        </p:nvSpPr>
        <p:spPr>
          <a:xfrm>
            <a:off x="1032994" y="1519935"/>
            <a:ext cx="7493634" cy="5682966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457200" indent="-342900">
              <a:spcBef>
                <a:spcPts val="295"/>
              </a:spcBef>
              <a:buSzPct val="58333"/>
              <a:buFont typeface="Wingdings"/>
              <a:buChar char=""/>
              <a:tabLst>
                <a:tab pos="456565" algn="l"/>
                <a:tab pos="457200" algn="l"/>
              </a:tabLst>
            </a:pPr>
            <a:r>
              <a:rPr sz="2400" spc="-5" dirty="0">
                <a:latin typeface="Tahoma"/>
                <a:cs typeface="Tahoma"/>
              </a:rPr>
              <a:t>Setting/getting </a:t>
            </a:r>
            <a:r>
              <a:rPr sz="2400" dirty="0">
                <a:latin typeface="Tahoma"/>
                <a:cs typeface="Tahoma"/>
              </a:rPr>
              <a:t>a </a:t>
            </a:r>
            <a:r>
              <a:rPr sz="2400" spc="-5" dirty="0">
                <a:latin typeface="Tahoma"/>
                <a:cs typeface="Tahoma"/>
              </a:rPr>
              <a:t>vertex/edge label takes </a:t>
            </a:r>
            <a:r>
              <a:rPr sz="2400" b="1" i="1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(1)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time</a:t>
            </a:r>
            <a:endParaRPr lang="en-US" sz="2400" dirty="0">
              <a:latin typeface="Tahoma"/>
              <a:cs typeface="Tahoma"/>
            </a:endParaRPr>
          </a:p>
          <a:p>
            <a:pPr marL="457200" indent="-342900">
              <a:spcBef>
                <a:spcPts val="195"/>
              </a:spcBef>
              <a:buSzPct val="58333"/>
              <a:buFont typeface="Wingdings"/>
              <a:buChar char=""/>
              <a:tabLst>
                <a:tab pos="456565" algn="l"/>
                <a:tab pos="457200" algn="l"/>
              </a:tabLst>
            </a:pPr>
            <a:r>
              <a:rPr sz="2400" spc="-5" dirty="0">
                <a:latin typeface="Tahoma"/>
                <a:cs typeface="Tahoma"/>
              </a:rPr>
              <a:t>Each vertex </a:t>
            </a:r>
            <a:r>
              <a:rPr sz="2400" dirty="0">
                <a:latin typeface="Tahoma"/>
                <a:cs typeface="Tahoma"/>
              </a:rPr>
              <a:t>is </a:t>
            </a:r>
            <a:r>
              <a:rPr sz="2400" spc="-5" dirty="0">
                <a:latin typeface="Tahoma"/>
                <a:cs typeface="Tahoma"/>
              </a:rPr>
              <a:t>labeled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twice</a:t>
            </a:r>
            <a:endParaRPr sz="2400" dirty="0">
              <a:latin typeface="Tahoma"/>
              <a:cs typeface="Tahoma"/>
            </a:endParaRPr>
          </a:p>
          <a:p>
            <a:pPr marL="857250" lvl="1" indent="-285750">
              <a:spcBef>
                <a:spcPts val="265"/>
              </a:spcBef>
              <a:buSzPct val="60000"/>
              <a:buFont typeface="Wingdings"/>
              <a:buChar char=""/>
              <a:tabLst>
                <a:tab pos="856615" algn="l"/>
                <a:tab pos="857250" algn="l"/>
              </a:tabLst>
            </a:pPr>
            <a:r>
              <a:rPr sz="2000" spc="-5" dirty="0">
                <a:latin typeface="Tahoma"/>
                <a:cs typeface="Tahoma"/>
              </a:rPr>
              <a:t>once </a:t>
            </a:r>
            <a:r>
              <a:rPr sz="2000" dirty="0">
                <a:latin typeface="Tahoma"/>
                <a:cs typeface="Tahoma"/>
              </a:rPr>
              <a:t>as </a:t>
            </a:r>
            <a:r>
              <a:rPr sz="2000" spc="-5" dirty="0">
                <a:latin typeface="Tahoma"/>
                <a:cs typeface="Tahoma"/>
              </a:rPr>
              <a:t>UNEXPLORED</a:t>
            </a:r>
            <a:endParaRPr sz="2000" dirty="0">
              <a:latin typeface="Tahoma"/>
              <a:cs typeface="Tahoma"/>
            </a:endParaRPr>
          </a:p>
          <a:p>
            <a:pPr marL="857250" lvl="1" indent="-285750">
              <a:spcBef>
                <a:spcPts val="200"/>
              </a:spcBef>
              <a:buSzPct val="60000"/>
              <a:buFont typeface="Wingdings"/>
              <a:buChar char=""/>
              <a:tabLst>
                <a:tab pos="856615" algn="l"/>
                <a:tab pos="857250" algn="l"/>
              </a:tabLst>
            </a:pPr>
            <a:r>
              <a:rPr sz="2000" spc="-5" dirty="0">
                <a:latin typeface="Tahoma"/>
                <a:cs typeface="Tahoma"/>
              </a:rPr>
              <a:t>once </a:t>
            </a:r>
            <a:r>
              <a:rPr sz="2000" dirty="0">
                <a:latin typeface="Tahoma"/>
                <a:cs typeface="Tahoma"/>
              </a:rPr>
              <a:t>as </a:t>
            </a:r>
            <a:r>
              <a:rPr sz="2000" spc="-5" dirty="0">
                <a:latin typeface="Tahoma"/>
                <a:cs typeface="Tahoma"/>
              </a:rPr>
              <a:t>VISITED</a:t>
            </a:r>
            <a:endParaRPr sz="2000" dirty="0">
              <a:latin typeface="Tahoma"/>
              <a:cs typeface="Tahoma"/>
            </a:endParaRPr>
          </a:p>
          <a:p>
            <a:pPr marL="457200" indent="-342900">
              <a:spcBef>
                <a:spcPts val="355"/>
              </a:spcBef>
              <a:buSzPct val="58333"/>
              <a:buFont typeface="Wingdings"/>
              <a:buChar char=""/>
              <a:tabLst>
                <a:tab pos="456565" algn="l"/>
                <a:tab pos="457200" algn="l"/>
              </a:tabLst>
            </a:pPr>
            <a:r>
              <a:rPr sz="2400" spc="-5" dirty="0">
                <a:latin typeface="Tahoma"/>
                <a:cs typeface="Tahoma"/>
              </a:rPr>
              <a:t>Each edge </a:t>
            </a:r>
            <a:r>
              <a:rPr sz="2400" dirty="0">
                <a:latin typeface="Tahoma"/>
                <a:cs typeface="Tahoma"/>
              </a:rPr>
              <a:t>is </a:t>
            </a:r>
            <a:r>
              <a:rPr sz="2400" spc="-5" dirty="0">
                <a:latin typeface="Tahoma"/>
                <a:cs typeface="Tahoma"/>
              </a:rPr>
              <a:t>labeled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twice</a:t>
            </a:r>
            <a:endParaRPr sz="2400" dirty="0">
              <a:latin typeface="Tahoma"/>
              <a:cs typeface="Tahoma"/>
            </a:endParaRPr>
          </a:p>
          <a:p>
            <a:pPr marL="857250" lvl="1" indent="-285750">
              <a:spcBef>
                <a:spcPts val="265"/>
              </a:spcBef>
              <a:buSzPct val="60000"/>
              <a:buFont typeface="Wingdings"/>
              <a:buChar char=""/>
              <a:tabLst>
                <a:tab pos="856615" algn="l"/>
                <a:tab pos="857250" algn="l"/>
              </a:tabLst>
            </a:pPr>
            <a:r>
              <a:rPr sz="2000" spc="-5" dirty="0">
                <a:latin typeface="Tahoma"/>
                <a:cs typeface="Tahoma"/>
              </a:rPr>
              <a:t>once </a:t>
            </a:r>
            <a:r>
              <a:rPr sz="2000" dirty="0">
                <a:latin typeface="Tahoma"/>
                <a:cs typeface="Tahoma"/>
              </a:rPr>
              <a:t>as </a:t>
            </a:r>
            <a:r>
              <a:rPr sz="2000" spc="-5" dirty="0">
                <a:latin typeface="Tahoma"/>
                <a:cs typeface="Tahoma"/>
              </a:rPr>
              <a:t>UNEXPLORED</a:t>
            </a:r>
            <a:endParaRPr sz="2000" dirty="0">
              <a:latin typeface="Tahoma"/>
              <a:cs typeface="Tahoma"/>
            </a:endParaRPr>
          </a:p>
          <a:p>
            <a:pPr marL="857250" lvl="1" indent="-285750">
              <a:spcBef>
                <a:spcPts val="200"/>
              </a:spcBef>
              <a:buSzPct val="60000"/>
              <a:buFont typeface="Wingdings"/>
              <a:buChar char=""/>
              <a:tabLst>
                <a:tab pos="856615" algn="l"/>
                <a:tab pos="857250" algn="l"/>
              </a:tabLst>
            </a:pPr>
            <a:r>
              <a:rPr sz="2000" spc="-5" dirty="0">
                <a:latin typeface="Tahoma"/>
                <a:cs typeface="Tahoma"/>
              </a:rPr>
              <a:t>once </a:t>
            </a:r>
            <a:r>
              <a:rPr sz="2000" dirty="0">
                <a:latin typeface="Tahoma"/>
                <a:cs typeface="Tahoma"/>
              </a:rPr>
              <a:t>as </a:t>
            </a:r>
            <a:r>
              <a:rPr sz="2000" spc="-5" dirty="0">
                <a:latin typeface="Tahoma"/>
                <a:cs typeface="Tahoma"/>
              </a:rPr>
              <a:t>DISCOVERY </a:t>
            </a:r>
            <a:r>
              <a:rPr sz="2000" dirty="0">
                <a:latin typeface="Tahoma"/>
                <a:cs typeface="Tahoma"/>
              </a:rPr>
              <a:t>or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CROSS</a:t>
            </a:r>
          </a:p>
          <a:p>
            <a:pPr marL="457200" indent="-342900">
              <a:spcBef>
                <a:spcPts val="295"/>
              </a:spcBef>
              <a:buSzPct val="58333"/>
              <a:buFont typeface="Wingdings"/>
              <a:buChar char=""/>
              <a:tabLst>
                <a:tab pos="456565" algn="l"/>
                <a:tab pos="457200" algn="l"/>
              </a:tabLst>
            </a:pPr>
            <a:r>
              <a:rPr lang="en-US" sz="2400" dirty="0">
                <a:latin typeface="Tahoma"/>
                <a:cs typeface="Tahoma"/>
              </a:rPr>
              <a:t>We never visited a vertex more than once</a:t>
            </a:r>
          </a:p>
          <a:p>
            <a:pPr marL="457200" marR="617855" indent="-342900">
              <a:lnSpc>
                <a:spcPts val="2520"/>
              </a:lnSpc>
              <a:spcBef>
                <a:spcPts val="705"/>
              </a:spcBef>
              <a:buSzPct val="58333"/>
              <a:buFont typeface="Wingdings"/>
              <a:buChar char=""/>
              <a:tabLst>
                <a:tab pos="456565" algn="l"/>
                <a:tab pos="457200" algn="l"/>
              </a:tabLst>
            </a:pPr>
            <a:r>
              <a:rPr lang="en-US" sz="2400" spc="-5" dirty="0">
                <a:latin typeface="Tahoma"/>
                <a:cs typeface="Tahoma"/>
              </a:rPr>
              <a:t>D</a:t>
            </a:r>
            <a:r>
              <a:rPr sz="2400" spc="-5" dirty="0">
                <a:latin typeface="Tahoma"/>
                <a:cs typeface="Tahoma"/>
              </a:rPr>
              <a:t>FS runs in </a:t>
            </a:r>
            <a:r>
              <a:rPr sz="2400" b="1" i="1" dirty="0">
                <a:solidFill>
                  <a:srgbClr val="0054FF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0054FF"/>
                </a:solidFill>
                <a:latin typeface="Times New Roman"/>
                <a:cs typeface="Times New Roman"/>
              </a:rPr>
              <a:t>(</a:t>
            </a:r>
            <a:r>
              <a:rPr lang="en-US" sz="2400" b="1" i="1" dirty="0">
                <a:solidFill>
                  <a:srgbClr val="0054FF"/>
                </a:solidFill>
                <a:latin typeface="Times New Roman"/>
                <a:cs typeface="Times New Roman"/>
              </a:rPr>
              <a:t>V</a:t>
            </a:r>
            <a:r>
              <a:rPr sz="2400" b="1" i="1" dirty="0">
                <a:solidFill>
                  <a:srgbClr val="0054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54FF"/>
                </a:solidFill>
                <a:latin typeface="Symbol"/>
                <a:cs typeface="Symbol"/>
              </a:rPr>
              <a:t></a:t>
            </a:r>
            <a:r>
              <a:rPr sz="2400" dirty="0">
                <a:solidFill>
                  <a:srgbClr val="0054FF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>
                <a:solidFill>
                  <a:srgbClr val="0054FF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0054FF"/>
                </a:solidFill>
                <a:latin typeface="Times New Roman"/>
                <a:cs typeface="Times New Roman"/>
              </a:rPr>
              <a:t>) </a:t>
            </a:r>
            <a:r>
              <a:rPr sz="2400" spc="-5" dirty="0">
                <a:latin typeface="Tahoma"/>
                <a:cs typeface="Tahoma"/>
              </a:rPr>
              <a:t>time provided </a:t>
            </a:r>
            <a:r>
              <a:rPr sz="2400" dirty="0">
                <a:latin typeface="Tahoma"/>
                <a:cs typeface="Tahoma"/>
              </a:rPr>
              <a:t>the </a:t>
            </a:r>
            <a:r>
              <a:rPr sz="2400" spc="-5" dirty="0">
                <a:latin typeface="Tahoma"/>
                <a:cs typeface="Tahoma"/>
              </a:rPr>
              <a:t>graph </a:t>
            </a:r>
            <a:r>
              <a:rPr sz="2400" dirty="0">
                <a:latin typeface="Tahoma"/>
                <a:cs typeface="Tahoma"/>
              </a:rPr>
              <a:t>is  </a:t>
            </a:r>
            <a:r>
              <a:rPr sz="2400" spc="-5" dirty="0">
                <a:latin typeface="Tahoma"/>
                <a:cs typeface="Tahoma"/>
              </a:rPr>
              <a:t>represented by </a:t>
            </a:r>
            <a:r>
              <a:rPr sz="2400" dirty="0">
                <a:latin typeface="Tahoma"/>
                <a:cs typeface="Tahoma"/>
              </a:rPr>
              <a:t>the </a:t>
            </a:r>
            <a:r>
              <a:rPr sz="2400" spc="-5" dirty="0">
                <a:latin typeface="Tahoma"/>
                <a:cs typeface="Tahoma"/>
              </a:rPr>
              <a:t>adjacency </a:t>
            </a:r>
            <a:r>
              <a:rPr sz="2400" dirty="0">
                <a:latin typeface="Tahoma"/>
                <a:cs typeface="Tahoma"/>
              </a:rPr>
              <a:t>list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structure</a:t>
            </a:r>
            <a:endParaRPr lang="en-US" sz="2400" spc="-5" dirty="0">
              <a:latin typeface="Tahoma"/>
              <a:cs typeface="Tahoma"/>
            </a:endParaRPr>
          </a:p>
          <a:p>
            <a:pPr marL="457200" marR="617855" indent="-342900">
              <a:lnSpc>
                <a:spcPts val="2520"/>
              </a:lnSpc>
              <a:spcBef>
                <a:spcPts val="705"/>
              </a:spcBef>
              <a:buSzPct val="58333"/>
              <a:buFont typeface="Wingdings"/>
              <a:buChar char=""/>
              <a:tabLst>
                <a:tab pos="456565" algn="l"/>
                <a:tab pos="457200" algn="l"/>
              </a:tabLst>
            </a:pPr>
            <a:r>
              <a:rPr lang="en-US" sz="2400" dirty="0">
                <a:latin typeface="Tahoma"/>
                <a:cs typeface="Tahoma"/>
              </a:rPr>
              <a:t>Inserting into the top of a stack takes </a:t>
            </a:r>
            <a:r>
              <a:rPr lang="el-GR" sz="2400" dirty="0">
                <a:latin typeface="Tahoma"/>
                <a:cs typeface="Tahoma"/>
              </a:rPr>
              <a:t>Θ(1) </a:t>
            </a:r>
            <a:r>
              <a:rPr lang="en-US" sz="2400" dirty="0">
                <a:latin typeface="Tahoma"/>
                <a:cs typeface="Tahoma"/>
              </a:rPr>
              <a:t>time. So for inserting V vertices, we need V.</a:t>
            </a:r>
          </a:p>
          <a:p>
            <a:pPr marL="457200" marR="617855" indent="-342900">
              <a:lnSpc>
                <a:spcPts val="2520"/>
              </a:lnSpc>
              <a:spcBef>
                <a:spcPts val="705"/>
              </a:spcBef>
              <a:buSzPct val="58333"/>
              <a:buFont typeface="Wingdings"/>
              <a:buChar char=""/>
              <a:tabLst>
                <a:tab pos="456565" algn="l"/>
                <a:tab pos="457200" algn="l"/>
              </a:tabLst>
            </a:pPr>
            <a:r>
              <a:rPr lang="en-US" sz="2400" dirty="0">
                <a:latin typeface="Tahoma"/>
                <a:cs typeface="Tahoma"/>
              </a:rPr>
              <a:t>Total: </a:t>
            </a:r>
            <a:r>
              <a:rPr lang="en-US" sz="2400" b="1" i="1" dirty="0">
                <a:solidFill>
                  <a:srgbClr val="0054FF"/>
                </a:solidFill>
                <a:latin typeface="Times New Roman"/>
                <a:cs typeface="Times New Roman"/>
              </a:rPr>
              <a:t>O</a:t>
            </a:r>
            <a:r>
              <a:rPr lang="en-US" sz="2400" dirty="0">
                <a:solidFill>
                  <a:srgbClr val="0054FF"/>
                </a:solidFill>
                <a:latin typeface="Times New Roman"/>
                <a:cs typeface="Times New Roman"/>
              </a:rPr>
              <a:t>(</a:t>
            </a:r>
            <a:r>
              <a:rPr lang="en-US" sz="2400" b="1" i="1" dirty="0">
                <a:solidFill>
                  <a:srgbClr val="0054FF"/>
                </a:solidFill>
                <a:latin typeface="Times New Roman"/>
                <a:cs typeface="Times New Roman"/>
              </a:rPr>
              <a:t>V </a:t>
            </a:r>
            <a:r>
              <a:rPr lang="en-US" sz="2400" dirty="0">
                <a:solidFill>
                  <a:srgbClr val="0054FF"/>
                </a:solidFill>
                <a:latin typeface="Symbol"/>
                <a:cs typeface="Symbol"/>
              </a:rPr>
              <a:t></a:t>
            </a:r>
            <a:r>
              <a:rPr lang="en-US" sz="2400" dirty="0">
                <a:solidFill>
                  <a:srgbClr val="0054FF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>
                <a:solidFill>
                  <a:srgbClr val="0054FF"/>
                </a:solidFill>
                <a:latin typeface="Times New Roman"/>
                <a:cs typeface="Times New Roman"/>
              </a:rPr>
              <a:t>E</a:t>
            </a:r>
            <a:r>
              <a:rPr lang="en-US" sz="2400" dirty="0">
                <a:solidFill>
                  <a:srgbClr val="0054FF"/>
                </a:solidFill>
                <a:latin typeface="Times New Roman"/>
                <a:cs typeface="Times New Roman"/>
              </a:rPr>
              <a:t>) </a:t>
            </a:r>
            <a:endParaRPr lang="en-US" sz="2400" dirty="0">
              <a:latin typeface="Tahoma"/>
              <a:cs typeface="Tahoma"/>
            </a:endParaRPr>
          </a:p>
          <a:p>
            <a:pPr marL="457200" marR="617855" indent="-342900">
              <a:lnSpc>
                <a:spcPts val="2520"/>
              </a:lnSpc>
              <a:spcBef>
                <a:spcPts val="705"/>
              </a:spcBef>
              <a:buSzPct val="58333"/>
              <a:buFont typeface="Wingdings"/>
              <a:buChar char=""/>
              <a:tabLst>
                <a:tab pos="456565" algn="l"/>
                <a:tab pos="457200" algn="l"/>
              </a:tabLst>
            </a:pPr>
            <a:endParaRPr lang="en-US" sz="2400" dirty="0">
              <a:latin typeface="Tahoma"/>
              <a:cs typeface="Tahoma"/>
            </a:endParaRPr>
          </a:p>
          <a:p>
            <a:pPr marL="457200" marR="617855" indent="-342900">
              <a:lnSpc>
                <a:spcPts val="2520"/>
              </a:lnSpc>
              <a:spcBef>
                <a:spcPts val="705"/>
              </a:spcBef>
              <a:buSzPct val="58333"/>
              <a:buFont typeface="Wingdings"/>
              <a:buChar char=""/>
              <a:tabLst>
                <a:tab pos="456565" algn="l"/>
                <a:tab pos="457200" algn="l"/>
              </a:tabLst>
            </a:pPr>
            <a:endParaRPr sz="24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5613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72" y="100263"/>
            <a:ext cx="7497763" cy="866274"/>
          </a:xfrm>
        </p:spPr>
        <p:txBody>
          <a:bodyPr/>
          <a:lstStyle/>
          <a:p>
            <a:pPr>
              <a:defRPr/>
            </a:pPr>
            <a:r>
              <a:rPr lang="en-US" dirty="0"/>
              <a:t>Topological Sort Example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>
          <a:xfrm>
            <a:off x="1187735" y="1235242"/>
            <a:ext cx="7175500" cy="1600200"/>
          </a:xfrm>
        </p:spPr>
        <p:txBody>
          <a:bodyPr/>
          <a:lstStyle/>
          <a:p>
            <a:r>
              <a:rPr lang="en-US" altLang="en-US" dirty="0"/>
              <a:t>Consider the following items of clothing to wear: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92535" y="2530642"/>
          <a:ext cx="7010400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Shirt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Slacks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Shoes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Socks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Belt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Undergarments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111535" y="3521242"/>
            <a:ext cx="7175500" cy="30480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There isn't exactly one order to put these items on, but we must adhere to certain restrictions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Socks must be put on before Shoes</a:t>
            </a:r>
          </a:p>
          <a:p>
            <a:pPr lvl="1">
              <a:defRPr/>
            </a:pPr>
            <a:r>
              <a:rPr lang="en-US" dirty="0"/>
              <a:t>Undergarments must be put on before Slacks and Shirt</a:t>
            </a:r>
          </a:p>
          <a:p>
            <a:pPr lvl="1">
              <a:defRPr/>
            </a:pPr>
            <a:r>
              <a:rPr lang="en-US" dirty="0"/>
              <a:t>Slacks must be put on before Belt</a:t>
            </a:r>
          </a:p>
          <a:p>
            <a:pPr lvl="1">
              <a:defRPr/>
            </a:pPr>
            <a:r>
              <a:rPr lang="en-US" dirty="0"/>
              <a:t>Slacks must be put on before Shoes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7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018" y="0"/>
            <a:ext cx="7497763" cy="838200"/>
          </a:xfrm>
        </p:spPr>
        <p:txBody>
          <a:bodyPr/>
          <a:lstStyle/>
          <a:p>
            <a:pPr>
              <a:defRPr/>
            </a:pPr>
            <a:r>
              <a:rPr lang="en-US" dirty="0"/>
              <a:t>Topological Sort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1264920" y="933651"/>
            <a:ext cx="7620000" cy="990600"/>
          </a:xfrm>
        </p:spPr>
        <p:txBody>
          <a:bodyPr/>
          <a:lstStyle/>
          <a:p>
            <a:r>
              <a:rPr lang="en-US" altLang="en-US" sz="2400"/>
              <a:t>Consider the following CS classes and their prereq’s: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920" y="1543251"/>
            <a:ext cx="3962400" cy="3581400"/>
          </a:xfrm>
          <a:ln w="38100"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 dirty="0" err="1"/>
              <a:t>Prereq’s</a:t>
            </a:r>
            <a:r>
              <a:rPr lang="en-US" dirty="0"/>
              <a:t>:</a:t>
            </a:r>
          </a:p>
          <a:p>
            <a:pPr>
              <a:defRPr/>
            </a:pPr>
            <a:r>
              <a:rPr lang="en-US" sz="1600" dirty="0"/>
              <a:t>COP 3223 before COP 3330 and COP 3502.</a:t>
            </a:r>
          </a:p>
          <a:p>
            <a:pPr>
              <a:defRPr/>
            </a:pPr>
            <a:r>
              <a:rPr lang="en-US" sz="1600" dirty="0"/>
              <a:t>COP 3330 before COP 3503.</a:t>
            </a:r>
          </a:p>
          <a:p>
            <a:pPr>
              <a:defRPr/>
            </a:pPr>
            <a:r>
              <a:rPr lang="en-US" sz="1600" dirty="0"/>
              <a:t>COP 3502 before COT 3960, COP 3503, CDA 3103.</a:t>
            </a:r>
          </a:p>
          <a:p>
            <a:pPr>
              <a:defRPr/>
            </a:pPr>
            <a:r>
              <a:rPr lang="en-US" sz="1600" dirty="0"/>
              <a:t>COT 3100 before COT 3960.</a:t>
            </a:r>
          </a:p>
          <a:p>
            <a:pPr>
              <a:defRPr/>
            </a:pPr>
            <a:r>
              <a:rPr lang="en-US" sz="1600" dirty="0"/>
              <a:t>COT 3960 before COP 3402 and COT 4210.</a:t>
            </a:r>
          </a:p>
          <a:p>
            <a:pPr>
              <a:defRPr/>
            </a:pPr>
            <a:r>
              <a:rPr lang="en-US" sz="1600" dirty="0"/>
              <a:t>COP 3503 before COT 4210.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645920" y="5353251"/>
            <a:ext cx="7772400" cy="1447800"/>
          </a:xfrm>
          <a:prstGeom prst="rect">
            <a:avLst/>
          </a:prstGeom>
          <a:noFill/>
          <a:ln w="476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sz="2800" dirty="0"/>
              <a:t>The goal of a topological sort would be to find an ordering of these classes that you can take</a:t>
            </a:r>
            <a:r>
              <a:rPr lang="en-US" sz="1600" dirty="0"/>
              <a:t>.</a:t>
            </a:r>
          </a:p>
          <a:p>
            <a:pPr marL="822325" lvl="1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sz="2800" i="1" dirty="0">
                <a:solidFill>
                  <a:srgbClr val="0054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Convenient!!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645920" y="1543251"/>
            <a:ext cx="3810000" cy="3581400"/>
          </a:xfrm>
          <a:prstGeom prst="rect">
            <a:avLst/>
          </a:prstGeom>
          <a:noFill/>
          <a:ln w="38100">
            <a:solidFill>
              <a:schemeClr val="accent1">
                <a:shade val="50000"/>
              </a:schemeClr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sz="2800" dirty="0"/>
              <a:t>CS classes:</a:t>
            </a:r>
          </a:p>
          <a:p>
            <a:pPr marL="639763" lvl="1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r>
              <a:rPr lang="en-US" dirty="0"/>
              <a:t>COP 3223</a:t>
            </a:r>
          </a:p>
          <a:p>
            <a:pPr marL="639763" lvl="1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r>
              <a:rPr lang="en-US" dirty="0"/>
              <a:t>COP 3502</a:t>
            </a:r>
          </a:p>
          <a:p>
            <a:pPr marL="639763" lvl="1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r>
              <a:rPr lang="en-US" dirty="0"/>
              <a:t>COP 3330</a:t>
            </a:r>
          </a:p>
          <a:p>
            <a:pPr marL="639763" lvl="1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r>
              <a:rPr lang="en-US" dirty="0"/>
              <a:t>COT 3100,</a:t>
            </a:r>
          </a:p>
          <a:p>
            <a:pPr marL="639763" lvl="1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r>
              <a:rPr lang="en-US" dirty="0"/>
              <a:t>COP 3503</a:t>
            </a:r>
          </a:p>
          <a:p>
            <a:pPr marL="639763" lvl="1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r>
              <a:rPr lang="en-US" dirty="0"/>
              <a:t>CDA 3103</a:t>
            </a:r>
          </a:p>
          <a:p>
            <a:pPr marL="639763" lvl="1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r>
              <a:rPr lang="en-US" dirty="0"/>
              <a:t>COT 3960 (Foundation Exam)</a:t>
            </a:r>
          </a:p>
          <a:p>
            <a:pPr marL="639763" lvl="1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r>
              <a:rPr lang="en-US" dirty="0"/>
              <a:t>COP 3402</a:t>
            </a:r>
          </a:p>
          <a:p>
            <a:pPr marL="639763" lvl="1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r>
              <a:rPr lang="en-US" dirty="0"/>
              <a:t>COT 4210.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7418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9040"/>
            <a:ext cx="10515600" cy="916647"/>
          </a:xfrm>
        </p:spPr>
        <p:txBody>
          <a:bodyPr/>
          <a:lstStyle/>
          <a:p>
            <a:r>
              <a:rPr lang="en-US" dirty="0"/>
              <a:t>Directed Acyclic Graphs (DAGs)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61991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A </a:t>
            </a:r>
            <a:r>
              <a:rPr lang="en-US" sz="2600" dirty="0">
                <a:solidFill>
                  <a:schemeClr val="accent2"/>
                </a:solidFill>
              </a:rPr>
              <a:t>DAG</a:t>
            </a:r>
            <a:r>
              <a:rPr lang="en-US" sz="2600" dirty="0"/>
              <a:t> is a directed graph with no directed cycles</a:t>
            </a:r>
          </a:p>
          <a:p>
            <a:r>
              <a:rPr lang="en-US" sz="2600" dirty="0"/>
              <a:t>Every rooted directed tree is a DAG</a:t>
            </a:r>
          </a:p>
          <a:p>
            <a:r>
              <a:rPr lang="en-US" sz="2600" dirty="0"/>
              <a:t>But not every DAG is a rooted directed tree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sz="2600" dirty="0"/>
              <a:t>Every DAG is a directed graph</a:t>
            </a:r>
          </a:p>
          <a:p>
            <a:r>
              <a:rPr lang="en-US" sz="2600" dirty="0"/>
              <a:t>But not every directed graph is a DAG</a:t>
            </a:r>
          </a:p>
          <a:p>
            <a:pPr lvl="1"/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750494" y="1828800"/>
            <a:ext cx="2566987" cy="1600200"/>
            <a:chOff x="2995613" y="2590800"/>
            <a:chExt cx="2566987" cy="1600200"/>
          </a:xfrm>
        </p:grpSpPr>
        <p:sp>
          <p:nvSpPr>
            <p:cNvPr id="64517" name="Oval 5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 rot="-5400000">
              <a:off x="3031332" y="3155156"/>
              <a:ext cx="400050" cy="471487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4518" name="Oval 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 rot="-5400000">
              <a:off x="4302919" y="3112294"/>
              <a:ext cx="400050" cy="47148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4519" name="Oval 7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 rot="-5400000">
              <a:off x="3621882" y="2555081"/>
              <a:ext cx="400050" cy="471487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4520" name="Oval 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 rot="-5400000">
              <a:off x="3621882" y="3755231"/>
              <a:ext cx="400050" cy="471487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cxnSp>
          <p:nvCxnSpPr>
            <p:cNvPr id="64521" name="AutoShape 9"/>
            <p:cNvCxnSpPr>
              <a:cxnSpLocks noChangeShapeType="1"/>
              <a:stCxn id="64517" idx="3"/>
              <a:endCxn id="64520" idx="7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3367882" y="3563144"/>
              <a:ext cx="317500" cy="255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4522" name="AutoShape 10"/>
            <p:cNvCxnSpPr>
              <a:cxnSpLocks noChangeShapeType="1"/>
              <a:stCxn id="64517" idx="5"/>
              <a:endCxn id="64519" idx="1"/>
            </p:cNvCxnSpPr>
            <p:nvPr>
              <p:custDataLst>
                <p:tags r:id="rId18"/>
              </p:custDataLst>
            </p:nvPr>
          </p:nvCxnSpPr>
          <p:spPr bwMode="auto">
            <a:xfrm rot="-5400000">
              <a:off x="3367882" y="2963069"/>
              <a:ext cx="317500" cy="255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4523" name="AutoShape 11"/>
            <p:cNvCxnSpPr>
              <a:cxnSpLocks noChangeShapeType="1"/>
              <a:stCxn id="64519" idx="3"/>
              <a:endCxn id="64518" idx="7"/>
            </p:cNvCxnSpPr>
            <p:nvPr>
              <p:custDataLst>
                <p:tags r:id="rId19"/>
              </p:custDataLst>
            </p:nvPr>
          </p:nvCxnSpPr>
          <p:spPr bwMode="auto">
            <a:xfrm>
              <a:off x="3989388" y="2932113"/>
              <a:ext cx="347662" cy="274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4524" name="AutoShape 12"/>
            <p:cNvCxnSpPr>
              <a:cxnSpLocks noChangeShapeType="1"/>
              <a:stCxn id="64520" idx="5"/>
              <a:endCxn id="64518" idx="1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3989388" y="3489325"/>
              <a:ext cx="347662" cy="360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4525" name="AutoShape 11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>
              <a:off x="4038600" y="2767013"/>
              <a:ext cx="990600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526" name="Oval 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 rot="-5400000">
              <a:off x="5126832" y="2578894"/>
              <a:ext cx="400050" cy="471487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cxnSp>
          <p:nvCxnSpPr>
            <p:cNvPr id="64527" name="AutoShape 12"/>
            <p:cNvCxnSpPr>
              <a:cxnSpLocks noChangeShapeType="1"/>
            </p:cNvCxnSpPr>
            <p:nvPr>
              <p:custDataLst>
                <p:tags r:id="rId23"/>
              </p:custDataLst>
            </p:nvPr>
          </p:nvCxnSpPr>
          <p:spPr bwMode="auto">
            <a:xfrm flipV="1">
              <a:off x="4648200" y="2919413"/>
              <a:ext cx="381000" cy="284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4528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8409306" y="4457039"/>
            <a:ext cx="1600200" cy="1400175"/>
            <a:chOff x="4272" y="2640"/>
            <a:chExt cx="768" cy="672"/>
          </a:xfrm>
        </p:grpSpPr>
        <p:sp>
          <p:nvSpPr>
            <p:cNvPr id="64529" name="Oval 5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4530" name="Oval 6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4531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4532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cxnSp>
          <p:nvCxnSpPr>
            <p:cNvPr id="64533" name="AutoShape 9"/>
            <p:cNvCxnSpPr>
              <a:cxnSpLocks noChangeShapeType="1"/>
              <a:stCxn id="64529" idx="3"/>
              <a:endCxn id="64532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4534" name="AutoShape 10"/>
            <p:cNvCxnSpPr>
              <a:cxnSpLocks noChangeShapeType="1"/>
              <a:stCxn id="64529" idx="5"/>
              <a:endCxn id="64531" idx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4535" name="AutoShape 11"/>
            <p:cNvCxnSpPr>
              <a:cxnSpLocks noChangeShapeType="1"/>
              <a:stCxn id="64531" idx="3"/>
              <a:endCxn id="64530" idx="7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4536" name="AutoShape 12"/>
            <p:cNvCxnSpPr>
              <a:cxnSpLocks noChangeShapeType="1"/>
              <a:stCxn id="64532" idx="5"/>
              <a:endCxn id="64530" idx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4537" name="AutoShape 13"/>
            <p:cNvCxnSpPr>
              <a:cxnSpLocks noChangeShapeType="1"/>
              <a:stCxn id="64530" idx="0"/>
              <a:endCxn id="64529" idx="4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810777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238" y="151606"/>
            <a:ext cx="7497762" cy="725488"/>
          </a:xfrm>
        </p:spPr>
        <p:txBody>
          <a:bodyPr/>
          <a:lstStyle/>
          <a:p>
            <a:pPr>
              <a:defRPr/>
            </a:pPr>
            <a:r>
              <a:rPr lang="en-US" dirty="0"/>
              <a:t>Topological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5604" y="1077228"/>
            <a:ext cx="4800600" cy="5867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200" dirty="0"/>
              <a:t>We can model dependencies (or constraints) like these using  </a:t>
            </a:r>
          </a:p>
          <a:p>
            <a:pPr lvl="1">
              <a:defRPr/>
            </a:pPr>
            <a:r>
              <a:rPr lang="en-US" u="sng" dirty="0"/>
              <a:t>A Directed Acyclic Graph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Given a set of items and constraints, we create the corresponding graph as follows:</a:t>
            </a:r>
          </a:p>
          <a:p>
            <a:pPr marL="860425" lvl="1" indent="-457200">
              <a:buFont typeface="+mj-lt"/>
              <a:buAutoNum type="arabicParenR"/>
              <a:defRPr/>
            </a:pPr>
            <a:r>
              <a:rPr lang="en-US" sz="1800" dirty="0"/>
              <a:t>Each item corresponds to a vertex in the graph.</a:t>
            </a:r>
          </a:p>
          <a:p>
            <a:pPr marL="860425" lvl="1" indent="-457200">
              <a:buFont typeface="+mj-lt"/>
              <a:buAutoNum type="arabicParenR"/>
              <a:defRPr/>
            </a:pPr>
            <a:r>
              <a:rPr lang="en-US" sz="1800" dirty="0"/>
              <a:t>For each constraint where item </a:t>
            </a:r>
            <a:r>
              <a:rPr lang="en-US" sz="1800" b="1" i="1" u="sng" dirty="0"/>
              <a:t>A</a:t>
            </a:r>
            <a:r>
              <a:rPr lang="en-US" sz="1800" dirty="0"/>
              <a:t> must finish before item </a:t>
            </a:r>
            <a:r>
              <a:rPr lang="en-US" sz="1800" b="1" i="1" u="sng" dirty="0"/>
              <a:t>B</a:t>
            </a:r>
            <a:r>
              <a:rPr lang="en-US" sz="1800" dirty="0"/>
              <a:t>, place a directed edge </a:t>
            </a:r>
            <a:r>
              <a:rPr lang="en-US" sz="1800" b="1" i="1" u="sng" dirty="0"/>
              <a:t>A </a:t>
            </a:r>
            <a:r>
              <a:rPr lang="en-US" sz="1800" b="1" i="1" u="sng" dirty="0">
                <a:sym typeface="Wingdings" pitchFamily="2" charset="2"/>
              </a:rPr>
              <a:t> </a:t>
            </a:r>
            <a:r>
              <a:rPr lang="en-US" sz="1800" b="1" i="1" u="sng" dirty="0"/>
              <a:t>B</a:t>
            </a:r>
            <a:r>
              <a:rPr lang="en-US" sz="1800" dirty="0"/>
              <a:t>.</a:t>
            </a:r>
            <a:endParaRPr lang="en-US" sz="1800" b="1" i="1" u="sng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402404" y="467628"/>
            <a:ext cx="3429000" cy="28194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b="1" i="1" u="sng" dirty="0"/>
              <a:t>A stands for waking up,</a:t>
            </a:r>
          </a:p>
          <a:p>
            <a:pPr>
              <a:defRPr/>
            </a:pPr>
            <a:r>
              <a:rPr lang="en-US" b="1" i="1" u="sng" dirty="0"/>
              <a:t>B stands for taking a shower,</a:t>
            </a:r>
          </a:p>
          <a:p>
            <a:pPr>
              <a:defRPr/>
            </a:pPr>
            <a:r>
              <a:rPr lang="en-US" b="1" i="1" u="sng" dirty="0"/>
              <a:t>C stands for eating breakfast</a:t>
            </a:r>
          </a:p>
          <a:p>
            <a:pPr>
              <a:defRPr/>
            </a:pPr>
            <a:r>
              <a:rPr lang="en-US" b="1" i="1" u="sng" dirty="0"/>
              <a:t>D leaving for work</a:t>
            </a:r>
          </a:p>
          <a:p>
            <a:pPr lvl="1">
              <a:defRPr/>
            </a:pPr>
            <a:r>
              <a:rPr lang="en-US" dirty="0"/>
              <a:t>The constraints would be </a:t>
            </a:r>
          </a:p>
          <a:p>
            <a:pPr lvl="2">
              <a:defRPr/>
            </a:pPr>
            <a:r>
              <a:rPr lang="en-US" dirty="0"/>
              <a:t>A before B, </a:t>
            </a:r>
          </a:p>
          <a:p>
            <a:pPr lvl="2">
              <a:defRPr/>
            </a:pPr>
            <a:r>
              <a:rPr lang="en-US" dirty="0"/>
              <a:t>A before C, </a:t>
            </a:r>
          </a:p>
          <a:p>
            <a:pPr lvl="2">
              <a:defRPr/>
            </a:pPr>
            <a:r>
              <a:rPr lang="en-US" dirty="0"/>
              <a:t>B before D, </a:t>
            </a:r>
          </a:p>
          <a:p>
            <a:pPr lvl="2">
              <a:defRPr/>
            </a:pPr>
            <a:r>
              <a:rPr lang="en-US" dirty="0"/>
              <a:t>and C before D.</a:t>
            </a:r>
          </a:p>
        </p:txBody>
      </p:sp>
      <p:sp>
        <p:nvSpPr>
          <p:cNvPr id="6" name="Oval 5"/>
          <p:cNvSpPr/>
          <p:nvPr/>
        </p:nvSpPr>
        <p:spPr>
          <a:xfrm>
            <a:off x="7088204" y="3668028"/>
            <a:ext cx="533400" cy="5334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8536004" y="3668028"/>
            <a:ext cx="533400" cy="5334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7088204" y="4887228"/>
            <a:ext cx="533400" cy="5334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8536004" y="4887228"/>
            <a:ext cx="533400" cy="5334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7621604" y="3934728"/>
            <a:ext cx="9144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4"/>
            <a:endCxn id="8" idx="0"/>
          </p:cNvCxnSpPr>
          <p:nvPr/>
        </p:nvCxnSpPr>
        <p:spPr>
          <a:xfrm rot="5400000">
            <a:off x="7012005" y="4544329"/>
            <a:ext cx="685800" cy="3175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4"/>
            <a:endCxn id="9" idx="0"/>
          </p:cNvCxnSpPr>
          <p:nvPr/>
        </p:nvCxnSpPr>
        <p:spPr>
          <a:xfrm rot="5400000">
            <a:off x="8459805" y="4544329"/>
            <a:ext cx="685800" cy="3175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>
            <a:off x="7621604" y="5153928"/>
            <a:ext cx="9144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>
            <a:spLocks noGrp="1"/>
          </p:cNvSpPr>
          <p:nvPr>
            <p:ph sz="half" idx="1"/>
          </p:nvPr>
        </p:nvSpPr>
        <p:spPr>
          <a:xfrm>
            <a:off x="6402404" y="6030228"/>
            <a:ext cx="35052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 topological sort would give A, B, C, D.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83404" y="3287028"/>
            <a:ext cx="2743200" cy="2362200"/>
          </a:xfrm>
          <a:prstGeom prst="rect">
            <a:avLst/>
          </a:prstGeom>
          <a:noFill/>
          <a:ln w="50800">
            <a:gradFill>
              <a:gsLst>
                <a:gs pos="10000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85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D366CAD-18CB-4147-890C-FD76BDBA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13"/>
            <a:ext cx="10515600" cy="752475"/>
          </a:xfrm>
        </p:spPr>
        <p:txBody>
          <a:bodyPr/>
          <a:lstStyle/>
          <a:p>
            <a:r>
              <a:rPr lang="en-CA" altLang="en-US" dirty="0"/>
              <a:t>Examples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875D2-74B4-8E42-8B4C-2C7233C94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776" y="1518419"/>
            <a:ext cx="8229600" cy="4525962"/>
          </a:xfrm>
        </p:spPr>
        <p:txBody>
          <a:bodyPr/>
          <a:lstStyle/>
          <a:p>
            <a:r>
              <a:rPr lang="en-CA" altLang="en-US" b="1" dirty="0"/>
              <a:t>Scheduling</a:t>
            </a:r>
            <a:r>
              <a:rPr lang="en-CA" altLang="en-US" dirty="0"/>
              <a:t>: When scheduling </a:t>
            </a:r>
            <a:r>
              <a:rPr lang="en-CA" altLang="en-US" i="1" dirty="0"/>
              <a:t>tasks </a:t>
            </a:r>
            <a:r>
              <a:rPr lang="en-CA" altLang="en-US" dirty="0"/>
              <a:t>in distributed systems, usually we first need to </a:t>
            </a:r>
            <a:r>
              <a:rPr lang="en-CA" altLang="en-US" u="sng" dirty="0"/>
              <a:t>sort the tasks topologically</a:t>
            </a:r>
            <a:r>
              <a:rPr lang="en-CA" altLang="en-US" dirty="0"/>
              <a:t> </a:t>
            </a:r>
            <a:br>
              <a:rPr lang="en-CA" altLang="en-US" b="1" dirty="0"/>
            </a:br>
            <a:r>
              <a:rPr lang="en-CA" altLang="en-US" dirty="0"/>
              <a:t>...and then assign them to resources (the most efficient scheduling is an NP-complete problem)</a:t>
            </a:r>
          </a:p>
          <a:p>
            <a:r>
              <a:rPr lang="en-CA" altLang="en-US" b="1" dirty="0"/>
              <a:t>Compiling: </a:t>
            </a:r>
            <a:r>
              <a:rPr lang="en-CA" altLang="en-US" dirty="0"/>
              <a:t>Or during compilation to order modules/libraries</a:t>
            </a:r>
          </a:p>
          <a:p>
            <a:r>
              <a:rPr lang="en-CA" altLang="en-US" b="1" dirty="0"/>
              <a:t>Resolving dependencies</a:t>
            </a:r>
            <a:r>
              <a:rPr lang="en-CA" altLang="en-US" dirty="0"/>
              <a:t>: </a:t>
            </a:r>
            <a:r>
              <a:rPr lang="en-CA" altLang="en-US" i="1" dirty="0"/>
              <a:t>apt-get</a:t>
            </a:r>
            <a:r>
              <a:rPr lang="en-CA" altLang="en-US" dirty="0"/>
              <a:t> uses topological sorting to obtain the admissible sequence in which a set of Debian packages can be installed/removed</a:t>
            </a:r>
          </a:p>
          <a:p>
            <a:endParaRPr lang="en-CA" alt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A7012C-B9E8-0B44-A5D2-C62ECDC6A442}"/>
              </a:ext>
            </a:extLst>
          </p:cNvPr>
          <p:cNvSpPr/>
          <p:nvPr/>
        </p:nvSpPr>
        <p:spPr>
          <a:xfrm>
            <a:off x="8935141" y="2532418"/>
            <a:ext cx="571500" cy="428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96AFFFB-4812-E740-91B9-C54B99F0207B}"/>
              </a:ext>
            </a:extLst>
          </p:cNvPr>
          <p:cNvSpPr/>
          <p:nvPr/>
        </p:nvSpPr>
        <p:spPr>
          <a:xfrm>
            <a:off x="9506641" y="1889480"/>
            <a:ext cx="571500" cy="428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d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B95347D-4B31-5C47-ABCC-1A54BDC62F36}"/>
              </a:ext>
            </a:extLst>
          </p:cNvPr>
          <p:cNvSpPr/>
          <p:nvPr/>
        </p:nvSpPr>
        <p:spPr>
          <a:xfrm>
            <a:off x="10792516" y="1889480"/>
            <a:ext cx="571500" cy="428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430448-535D-EB4D-B07C-1EDE234749B6}"/>
              </a:ext>
            </a:extLst>
          </p:cNvPr>
          <p:cNvSpPr/>
          <p:nvPr/>
        </p:nvSpPr>
        <p:spPr>
          <a:xfrm>
            <a:off x="10149579" y="2532418"/>
            <a:ext cx="571500" cy="428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631F30-08B5-E646-8D39-F6FB98ED741B}"/>
              </a:ext>
            </a:extLst>
          </p:cNvPr>
          <p:cNvSpPr/>
          <p:nvPr/>
        </p:nvSpPr>
        <p:spPr>
          <a:xfrm>
            <a:off x="11364016" y="2532418"/>
            <a:ext cx="571500" cy="428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f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D448086-19C3-5743-B5EB-E86C77FB647E}"/>
              </a:ext>
            </a:extLst>
          </p:cNvPr>
          <p:cNvSpPr/>
          <p:nvPr/>
        </p:nvSpPr>
        <p:spPr>
          <a:xfrm>
            <a:off x="9578079" y="3175355"/>
            <a:ext cx="571500" cy="428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52BFB29-5EE1-C047-8441-9761AD121606}"/>
              </a:ext>
            </a:extLst>
          </p:cNvPr>
          <p:cNvSpPr/>
          <p:nvPr/>
        </p:nvSpPr>
        <p:spPr>
          <a:xfrm>
            <a:off x="9578079" y="3889730"/>
            <a:ext cx="571500" cy="428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/>
              <a:t>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1C68BDB-A201-644A-9300-190906B82A73}"/>
              </a:ext>
            </a:extLst>
          </p:cNvPr>
          <p:cNvCxnSpPr>
            <a:stCxn id="5" idx="3"/>
            <a:endCxn id="4" idx="0"/>
          </p:cNvCxnSpPr>
          <p:nvPr/>
        </p:nvCxnSpPr>
        <p:spPr>
          <a:xfrm rot="5400000">
            <a:off x="9266929" y="2208567"/>
            <a:ext cx="277813" cy="369888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538A53-9E10-3E4C-A048-4FBAA41A9EB3}"/>
              </a:ext>
            </a:extLst>
          </p:cNvPr>
          <p:cNvCxnSpPr>
            <a:stCxn id="5" idx="5"/>
            <a:endCxn id="7" idx="0"/>
          </p:cNvCxnSpPr>
          <p:nvPr/>
        </p:nvCxnSpPr>
        <p:spPr>
          <a:xfrm rot="16200000" flipH="1">
            <a:off x="10075761" y="2172849"/>
            <a:ext cx="277813" cy="441325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22A101A-DCFD-9642-A22A-AB007B58170F}"/>
              </a:ext>
            </a:extLst>
          </p:cNvPr>
          <p:cNvCxnSpPr>
            <a:stCxn id="6" idx="3"/>
            <a:endCxn id="7" idx="0"/>
          </p:cNvCxnSpPr>
          <p:nvPr/>
        </p:nvCxnSpPr>
        <p:spPr>
          <a:xfrm rot="5400000">
            <a:off x="10517086" y="2172849"/>
            <a:ext cx="277813" cy="441325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D9AA15C-2D26-4449-9780-9668F4E9FB20}"/>
              </a:ext>
            </a:extLst>
          </p:cNvPr>
          <p:cNvCxnSpPr>
            <a:stCxn id="6" idx="5"/>
            <a:endCxn id="8" idx="0"/>
          </p:cNvCxnSpPr>
          <p:nvPr/>
        </p:nvCxnSpPr>
        <p:spPr>
          <a:xfrm rot="16200000" flipH="1">
            <a:off x="11325917" y="2208568"/>
            <a:ext cx="277813" cy="369887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9F24BD0-E2EF-4E4C-A72A-839AA223F45E}"/>
              </a:ext>
            </a:extLst>
          </p:cNvPr>
          <p:cNvCxnSpPr>
            <a:stCxn id="4" idx="5"/>
            <a:endCxn id="9" idx="0"/>
          </p:cNvCxnSpPr>
          <p:nvPr/>
        </p:nvCxnSpPr>
        <p:spPr>
          <a:xfrm rot="16200000" flipH="1">
            <a:off x="9504261" y="2815786"/>
            <a:ext cx="277812" cy="441325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8FA0953-17AC-404C-A1F5-6F541897F59A}"/>
              </a:ext>
            </a:extLst>
          </p:cNvPr>
          <p:cNvCxnSpPr>
            <a:stCxn id="7" idx="3"/>
            <a:endCxn id="9" idx="0"/>
          </p:cNvCxnSpPr>
          <p:nvPr/>
        </p:nvCxnSpPr>
        <p:spPr>
          <a:xfrm rot="5400000">
            <a:off x="9909867" y="2851505"/>
            <a:ext cx="277812" cy="369887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1FF68AA-AD89-EC44-A38B-2E367FEB95C7}"/>
              </a:ext>
            </a:extLst>
          </p:cNvPr>
          <p:cNvCxnSpPr>
            <a:stCxn id="9" idx="4"/>
            <a:endCxn id="10" idx="0"/>
          </p:cNvCxnSpPr>
          <p:nvPr/>
        </p:nvCxnSpPr>
        <p:spPr>
          <a:xfrm rot="5400000">
            <a:off x="9720160" y="3747648"/>
            <a:ext cx="28575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86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540" y="101383"/>
            <a:ext cx="7499350" cy="861143"/>
          </a:xfrm>
        </p:spPr>
        <p:txBody>
          <a:bodyPr/>
          <a:lstStyle/>
          <a:p>
            <a:pPr>
              <a:defRPr/>
            </a:pPr>
            <a:r>
              <a:rPr lang="en-US" dirty="0"/>
              <a:t>Topological Sort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4540" y="1361173"/>
            <a:ext cx="7924800" cy="5410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 can use a DFS in our algorithm to determine a topological sort!</a:t>
            </a:r>
          </a:p>
          <a:p>
            <a:pPr lvl="1">
              <a:defRPr/>
            </a:pPr>
            <a:r>
              <a:rPr lang="en-US" dirty="0"/>
              <a:t>The idea is:</a:t>
            </a:r>
          </a:p>
          <a:p>
            <a:pPr lvl="2">
              <a:defRPr/>
            </a:pPr>
            <a:r>
              <a:rPr lang="en-US" dirty="0"/>
              <a:t>When you do a DFS on a directed acyclic graph, eventually you will reach a node with no outgoing edges.  Why?</a:t>
            </a:r>
          </a:p>
          <a:p>
            <a:pPr lvl="3">
              <a:defRPr/>
            </a:pPr>
            <a:r>
              <a:rPr lang="en-US" dirty="0"/>
              <a:t>Because if this never happened, you hit a cycle, because the number of nodes is not infinite.</a:t>
            </a:r>
          </a:p>
          <a:p>
            <a:pPr lvl="2">
              <a:defRPr/>
            </a:pPr>
            <a:r>
              <a:rPr lang="en-US" dirty="0"/>
              <a:t>This </a:t>
            </a:r>
            <a:r>
              <a:rPr lang="en-US" b="1" dirty="0"/>
              <a:t>node</a:t>
            </a:r>
            <a:r>
              <a:rPr lang="en-US" dirty="0"/>
              <a:t> that you reach in a DFS is “</a:t>
            </a:r>
            <a:r>
              <a:rPr lang="en-US" b="1" dirty="0"/>
              <a:t>safe</a:t>
            </a:r>
            <a:r>
              <a:rPr lang="en-US" dirty="0"/>
              <a:t>” to place at the end of the topological sort.</a:t>
            </a:r>
          </a:p>
          <a:p>
            <a:pPr lvl="3">
              <a:defRPr/>
            </a:pPr>
            <a:r>
              <a:rPr lang="en-US" dirty="0"/>
              <a:t>Think of leaving for work!</a:t>
            </a:r>
          </a:p>
          <a:p>
            <a:pPr lvl="1">
              <a:defRPr/>
            </a:pPr>
            <a:r>
              <a:rPr lang="en-US" dirty="0"/>
              <a:t>Now what we find is</a:t>
            </a:r>
          </a:p>
          <a:p>
            <a:pPr lvl="2">
              <a:defRPr/>
            </a:pPr>
            <a:r>
              <a:rPr lang="en-US" dirty="0"/>
              <a:t>If we have added each of the vertices “</a:t>
            </a:r>
            <a:r>
              <a:rPr lang="en-US" b="1" dirty="0"/>
              <a:t>below</a:t>
            </a:r>
            <a:r>
              <a:rPr lang="en-US" dirty="0"/>
              <a:t>” a vertex into our topological sort, it is safe then to add this one in.</a:t>
            </a:r>
          </a:p>
          <a:p>
            <a:pPr lvl="3">
              <a:defRPr/>
            </a:pPr>
            <a:r>
              <a:rPr lang="en-US" dirty="0"/>
              <a:t>If we added in Leaving for work at the end, then we can surely add taking a shower.</a:t>
            </a:r>
          </a:p>
        </p:txBody>
      </p:sp>
    </p:spTree>
    <p:extLst>
      <p:ext uri="{BB962C8B-B14F-4D97-AF65-F5344CB8AC3E}">
        <p14:creationId xmlns:p14="http://schemas.microsoft.com/office/powerpoint/2010/main" val="2383575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914" y="46039"/>
            <a:ext cx="7499350" cy="944562"/>
          </a:xfrm>
        </p:spPr>
        <p:txBody>
          <a:bodyPr/>
          <a:lstStyle/>
          <a:p>
            <a:pPr>
              <a:defRPr/>
            </a:pPr>
            <a:r>
              <a:rPr lang="en-US" dirty="0"/>
              <a:t>Topological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3895" y="3733799"/>
            <a:ext cx="4025900" cy="3048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If we explore from A</a:t>
            </a:r>
          </a:p>
          <a:p>
            <a:pPr lvl="1">
              <a:defRPr/>
            </a:pPr>
            <a:r>
              <a:rPr lang="en-US" dirty="0"/>
              <a:t>And if we have marked B,C,D as well as anything connected</a:t>
            </a:r>
          </a:p>
          <a:p>
            <a:pPr lvl="2">
              <a:defRPr/>
            </a:pPr>
            <a:r>
              <a:rPr lang="en-US" dirty="0"/>
              <a:t>And added all of them into our topological sort in backwards order.</a:t>
            </a:r>
          </a:p>
          <a:p>
            <a:pPr>
              <a:defRPr/>
            </a:pPr>
            <a:r>
              <a:rPr lang="en-US" dirty="0"/>
              <a:t>Then we can add A!</a:t>
            </a:r>
          </a:p>
        </p:txBody>
      </p:sp>
      <p:sp>
        <p:nvSpPr>
          <p:cNvPr id="19460" name="Content Placeholder 3"/>
          <p:cNvSpPr>
            <a:spLocks noGrp="1"/>
          </p:cNvSpPr>
          <p:nvPr>
            <p:ph sz="half" idx="2"/>
          </p:nvPr>
        </p:nvSpPr>
        <p:spPr>
          <a:xfrm>
            <a:off x="5693945" y="1447800"/>
            <a:ext cx="3657600" cy="4664075"/>
          </a:xfrm>
        </p:spPr>
        <p:txBody>
          <a:bodyPr>
            <a:normAutofit/>
          </a:bodyPr>
          <a:lstStyle/>
          <a:p>
            <a:r>
              <a:rPr lang="en-US" altLang="en-US" dirty="0"/>
              <a:t>So basically all you have to do is run a DFS</a:t>
            </a:r>
          </a:p>
          <a:p>
            <a:pPr lvl="1"/>
            <a:r>
              <a:rPr lang="en-US" altLang="en-US" dirty="0"/>
              <a:t>But add the fact that at the end of the recursive function, add the node the DFS was called with to the end of the topological sort.</a:t>
            </a:r>
          </a:p>
        </p:txBody>
      </p:sp>
      <p:sp>
        <p:nvSpPr>
          <p:cNvPr id="5" name="Oval 4"/>
          <p:cNvSpPr/>
          <p:nvPr/>
        </p:nvSpPr>
        <p:spPr>
          <a:xfrm>
            <a:off x="3031086" y="1524000"/>
            <a:ext cx="533400" cy="5334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2116686" y="2895600"/>
            <a:ext cx="533400" cy="5334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3031086" y="2895600"/>
            <a:ext cx="533400" cy="5334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3869286" y="2895600"/>
            <a:ext cx="533400" cy="5334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9" name="Straight Arrow Connector 8"/>
          <p:cNvCxnSpPr>
            <a:stCxn id="5" idx="3"/>
            <a:endCxn id="6" idx="0"/>
          </p:cNvCxnSpPr>
          <p:nvPr/>
        </p:nvCxnSpPr>
        <p:spPr>
          <a:xfrm rot="5400000">
            <a:off x="2288137" y="2074863"/>
            <a:ext cx="915987" cy="725488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4"/>
            <a:endCxn id="7" idx="0"/>
          </p:cNvCxnSpPr>
          <p:nvPr/>
        </p:nvCxnSpPr>
        <p:spPr>
          <a:xfrm rot="5400000">
            <a:off x="2878687" y="2476501"/>
            <a:ext cx="838200" cy="3175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5"/>
            <a:endCxn id="8" idx="0"/>
          </p:cNvCxnSpPr>
          <p:nvPr/>
        </p:nvCxnSpPr>
        <p:spPr>
          <a:xfrm rot="16200000" flipH="1">
            <a:off x="3353350" y="2112964"/>
            <a:ext cx="915987" cy="649287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964286" y="1447800"/>
            <a:ext cx="2743200" cy="2133600"/>
          </a:xfrm>
          <a:prstGeom prst="rect">
            <a:avLst/>
          </a:prstGeom>
          <a:noFill/>
          <a:ln w="50800">
            <a:gradFill>
              <a:gsLst>
                <a:gs pos="10000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926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32235</TotalTime>
  <Words>2162</Words>
  <Application>Microsoft Macintosh PowerPoint</Application>
  <PresentationFormat>Widescreen</PresentationFormat>
  <Paragraphs>434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Arial</vt:lpstr>
      <vt:lpstr>Avenir Light</vt:lpstr>
      <vt:lpstr>Calibri</vt:lpstr>
      <vt:lpstr>Calibri Light</vt:lpstr>
      <vt:lpstr>Gill Sans MT</vt:lpstr>
      <vt:lpstr>Symbol</vt:lpstr>
      <vt:lpstr>Tahoma</vt:lpstr>
      <vt:lpstr>Times New Roman</vt:lpstr>
      <vt:lpstr>Verdana</vt:lpstr>
      <vt:lpstr>Wingdings</vt:lpstr>
      <vt:lpstr>Wingdings 2</vt:lpstr>
      <vt:lpstr>1_Office Theme</vt:lpstr>
      <vt:lpstr>Custom Design</vt:lpstr>
      <vt:lpstr>Topological Sort</vt:lpstr>
      <vt:lpstr>Topological sort</vt:lpstr>
      <vt:lpstr>Topological Sort Example</vt:lpstr>
      <vt:lpstr>Topological Sort</vt:lpstr>
      <vt:lpstr>Directed Acyclic Graphs (DAGs)</vt:lpstr>
      <vt:lpstr>Topological Sort</vt:lpstr>
      <vt:lpstr>Examples </vt:lpstr>
      <vt:lpstr>Topological Sort Algorithm</vt:lpstr>
      <vt:lpstr>Topological Sort</vt:lpstr>
      <vt:lpstr>Topological Sort Step-by-Step</vt:lpstr>
      <vt:lpstr>Algorithm for TS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Time complexity of TS(G)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 Preemtion</dc:title>
  <dc:creator>Md_ Rahman</dc:creator>
  <cp:lastModifiedBy>Microsoft Office User</cp:lastModifiedBy>
  <cp:revision>2266</cp:revision>
  <dcterms:created xsi:type="dcterms:W3CDTF">2018-02-18T09:06:46Z</dcterms:created>
  <dcterms:modified xsi:type="dcterms:W3CDTF">2022-10-31T04:46:45Z</dcterms:modified>
</cp:coreProperties>
</file>